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2"/>
  </p:notesMasterIdLst>
  <p:sldIdLst>
    <p:sldId id="284" r:id="rId5"/>
    <p:sldId id="287" r:id="rId6"/>
    <p:sldId id="286" r:id="rId7"/>
    <p:sldId id="319" r:id="rId8"/>
    <p:sldId id="261" r:id="rId9"/>
    <p:sldId id="297" r:id="rId10"/>
    <p:sldId id="298" r:id="rId11"/>
    <p:sldId id="300" r:id="rId12"/>
    <p:sldId id="301" r:id="rId13"/>
    <p:sldId id="302" r:id="rId14"/>
    <p:sldId id="303" r:id="rId15"/>
    <p:sldId id="306" r:id="rId16"/>
    <p:sldId id="304" r:id="rId17"/>
    <p:sldId id="305" r:id="rId18"/>
    <p:sldId id="312" r:id="rId19"/>
    <p:sldId id="307" r:id="rId20"/>
    <p:sldId id="308" r:id="rId21"/>
    <p:sldId id="313" r:id="rId22"/>
    <p:sldId id="314" r:id="rId23"/>
    <p:sldId id="315" r:id="rId24"/>
    <p:sldId id="309" r:id="rId25"/>
    <p:sldId id="310" r:id="rId26"/>
    <p:sldId id="316" r:id="rId27"/>
    <p:sldId id="317" r:id="rId28"/>
    <p:sldId id="318" r:id="rId29"/>
    <p:sldId id="320" r:id="rId30"/>
    <p:sldId id="321" r:id="rId31"/>
    <p:sldId id="322" r:id="rId32"/>
    <p:sldId id="323" r:id="rId33"/>
    <p:sldId id="324" r:id="rId34"/>
    <p:sldId id="325" r:id="rId35"/>
    <p:sldId id="311" r:id="rId36"/>
    <p:sldId id="326" r:id="rId37"/>
    <p:sldId id="327" r:id="rId38"/>
    <p:sldId id="328" r:id="rId39"/>
    <p:sldId id="292" r:id="rId40"/>
    <p:sldId id="295"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0EA283-32F7-4FD0-9EB1-D0C79E675553}" v="20" dt="2023-08-20T13:13:30.3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49" autoAdjust="0"/>
    <p:restoredTop sz="94899" autoAdjust="0"/>
  </p:normalViewPr>
  <p:slideViewPr>
    <p:cSldViewPr snapToGrid="0" snapToObjects="1" showGuides="1">
      <p:cViewPr varScale="1">
        <p:scale>
          <a:sx n="83" d="100"/>
          <a:sy n="83" d="100"/>
        </p:scale>
        <p:origin x="381" y="54"/>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48" Type="http://schemas.microsoft.com/office/2018/10/relationships/authors" Targe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s>
</file>

<file path=ppt/media/image1.png>
</file>

<file path=ppt/media/image10.jpg>
</file>

<file path=ppt/media/image11.jpg>
</file>

<file path=ppt/media/image2.jpg>
</file>

<file path=ppt/media/image3.jp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8/20/2023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p:txBody>
          <a:bodyPr/>
          <a:lstStyle/>
          <a:p>
            <a:r>
              <a:rPr lang="en-US" dirty="0"/>
              <a:t>MIT FORUM</a:t>
            </a:r>
            <a:br>
              <a:rPr lang="en-US" dirty="0"/>
            </a:br>
            <a:endParaRPr lang="en-US" dirty="0"/>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1463040" y="3446310"/>
            <a:ext cx="4873752" cy="630936"/>
          </a:xfrm>
        </p:spPr>
        <p:txBody>
          <a:bodyPr/>
          <a:lstStyle/>
          <a:p>
            <a:r>
              <a:rPr lang="en-US" dirty="0"/>
              <a:t>Team Members:</a:t>
            </a:r>
          </a:p>
          <a:p>
            <a:r>
              <a:rPr lang="en-US" dirty="0"/>
              <a:t>Naren Karthikeyan B(2022506133)</a:t>
            </a:r>
          </a:p>
          <a:p>
            <a:r>
              <a:rPr lang="en-US" dirty="0" err="1"/>
              <a:t>Aadharsh</a:t>
            </a:r>
            <a:r>
              <a:rPr lang="en-US" dirty="0"/>
              <a:t> S(2022506132)</a:t>
            </a:r>
          </a:p>
          <a:p>
            <a:r>
              <a:rPr lang="en-US" dirty="0" err="1"/>
              <a:t>Karthickannan</a:t>
            </a:r>
            <a:r>
              <a:rPr lang="en-US" dirty="0"/>
              <a:t> A(2022506023)</a:t>
            </a:r>
          </a:p>
          <a:p>
            <a:r>
              <a:rPr lang="en-US" dirty="0" err="1"/>
              <a:t>Janesh</a:t>
            </a:r>
            <a:r>
              <a:rPr lang="en-US" dirty="0"/>
              <a:t> S(2022506002)</a:t>
            </a:r>
          </a:p>
          <a:p>
            <a:endParaRPr lang="en-US" dirty="0"/>
          </a:p>
        </p:txBody>
      </p:sp>
      <p:pic>
        <p:nvPicPr>
          <p:cNvPr id="9" name="Picture Placeholder 8">
            <a:extLst>
              <a:ext uri="{FF2B5EF4-FFF2-40B4-BE49-F238E27FC236}">
                <a16:creationId xmlns:a16="http://schemas.microsoft.com/office/drawing/2014/main" id="{BF39D42D-8A66-0F15-7B69-74105828F8E1}"/>
              </a:ext>
            </a:extLst>
          </p:cNvPr>
          <p:cNvPicPr>
            <a:picLocks noGrp="1" noChangeAspect="1"/>
          </p:cNvPicPr>
          <p:nvPr>
            <p:ph type="pic" sz="quarter" idx="10"/>
          </p:nvPr>
        </p:nvPicPr>
        <p:blipFill>
          <a:blip r:embed="rId2"/>
          <a:srcRect l="11099" r="11099"/>
          <a:stretch>
            <a:fillRect/>
          </a:stretch>
        </p:blipFill>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C6746-9E35-3655-455B-9559A5D55BD2}"/>
              </a:ext>
            </a:extLst>
          </p:cNvPr>
          <p:cNvSpPr>
            <a:spLocks noGrp="1"/>
          </p:cNvSpPr>
          <p:nvPr>
            <p:ph type="title"/>
          </p:nvPr>
        </p:nvSpPr>
        <p:spPr/>
        <p:txBody>
          <a:bodyPr/>
          <a:lstStyle/>
          <a:p>
            <a:r>
              <a:rPr lang="en-IN" dirty="0"/>
              <a:t>Category table</a:t>
            </a:r>
          </a:p>
        </p:txBody>
      </p:sp>
      <p:sp>
        <p:nvSpPr>
          <p:cNvPr id="3" name="Content Placeholder 2">
            <a:extLst>
              <a:ext uri="{FF2B5EF4-FFF2-40B4-BE49-F238E27FC236}">
                <a16:creationId xmlns:a16="http://schemas.microsoft.com/office/drawing/2014/main" id="{9B3ECCF5-1AEB-7A39-ECBF-35995D63B967}"/>
              </a:ext>
            </a:extLst>
          </p:cNvPr>
          <p:cNvSpPr>
            <a:spLocks noGrp="1"/>
          </p:cNvSpPr>
          <p:nvPr>
            <p:ph idx="1"/>
          </p:nvPr>
        </p:nvSpPr>
        <p:spPr/>
        <p:txBody>
          <a:bodyPr/>
          <a:lstStyle/>
          <a:p>
            <a:r>
              <a:rPr lang="en-IN" dirty="0"/>
              <a:t>This table is for storing the categories. Here, </a:t>
            </a:r>
            <a:r>
              <a:rPr lang="en-IN" dirty="0" err="1"/>
              <a:t>cat_id</a:t>
            </a:r>
            <a:r>
              <a:rPr lang="en-IN" dirty="0"/>
              <a:t> is the primary key.</a:t>
            </a:r>
          </a:p>
          <a:p>
            <a:r>
              <a:rPr lang="en-IN" dirty="0" err="1"/>
              <a:t>Cat_name</a:t>
            </a:r>
            <a:r>
              <a:rPr lang="en-IN" dirty="0"/>
              <a:t> column contains the name of the category.</a:t>
            </a:r>
          </a:p>
          <a:p>
            <a:r>
              <a:rPr lang="en-IN" dirty="0" err="1"/>
              <a:t>Cat_desp</a:t>
            </a:r>
            <a:r>
              <a:rPr lang="en-IN" dirty="0"/>
              <a:t> column contains the description of the database. It can store a maximum of 2047 characters. </a:t>
            </a:r>
          </a:p>
          <a:p>
            <a:r>
              <a:rPr lang="en-IN" dirty="0" err="1"/>
              <a:t>Cat_img</a:t>
            </a:r>
            <a:r>
              <a:rPr lang="en-IN" dirty="0"/>
              <a:t> contains the address of the category image. The name of the category image is generated through random number generator function to avoid unnecessary problems.</a:t>
            </a:r>
          </a:p>
          <a:p>
            <a:r>
              <a:rPr lang="en-IN" dirty="0"/>
              <a:t>Only an admin(</a:t>
            </a:r>
            <a:r>
              <a:rPr lang="en-IN" dirty="0" err="1"/>
              <a:t>userlevel</a:t>
            </a:r>
            <a:r>
              <a:rPr lang="en-IN" dirty="0"/>
              <a:t> 1) can create a category.</a:t>
            </a:r>
          </a:p>
        </p:txBody>
      </p:sp>
      <p:sp>
        <p:nvSpPr>
          <p:cNvPr id="4" name="Slide Number Placeholder 3">
            <a:extLst>
              <a:ext uri="{FF2B5EF4-FFF2-40B4-BE49-F238E27FC236}">
                <a16:creationId xmlns:a16="http://schemas.microsoft.com/office/drawing/2014/main" id="{CF6AE195-86B6-789B-1F0F-28E6BC13CEEE}"/>
              </a:ext>
            </a:extLst>
          </p:cNvPr>
          <p:cNvSpPr>
            <a:spLocks noGrp="1"/>
          </p:cNvSpPr>
          <p:nvPr>
            <p:ph type="sldNum" sz="quarter" idx="12"/>
          </p:nvPr>
        </p:nvSpPr>
        <p:spPr/>
        <p:txBody>
          <a:bodyPr/>
          <a:lstStyle/>
          <a:p>
            <a:fld id="{8D0AFDD5-844D-364D-8AEC-50CF4D36D55D}" type="slidenum">
              <a:rPr lang="en-US" noProof="0" smtClean="0"/>
              <a:t>10</a:t>
            </a:fld>
            <a:endParaRPr lang="en-US" noProof="0"/>
          </a:p>
        </p:txBody>
      </p:sp>
      <p:sp>
        <p:nvSpPr>
          <p:cNvPr id="5" name="Footer Placeholder 4">
            <a:extLst>
              <a:ext uri="{FF2B5EF4-FFF2-40B4-BE49-F238E27FC236}">
                <a16:creationId xmlns:a16="http://schemas.microsoft.com/office/drawing/2014/main" id="{85E484FC-DB5F-9F06-012B-9549DA221EC5}"/>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D7D9C8F3-B6AE-0ACC-6BEA-A6B2536AE859}"/>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773385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FED07-6D1F-B1CB-951D-17228B059BA1}"/>
              </a:ext>
            </a:extLst>
          </p:cNvPr>
          <p:cNvSpPr>
            <a:spLocks noGrp="1"/>
          </p:cNvSpPr>
          <p:nvPr>
            <p:ph type="title"/>
          </p:nvPr>
        </p:nvSpPr>
        <p:spPr/>
        <p:txBody>
          <a:bodyPr/>
          <a:lstStyle/>
          <a:p>
            <a:r>
              <a:rPr lang="en-IN" dirty="0"/>
              <a:t>Post table</a:t>
            </a:r>
          </a:p>
        </p:txBody>
      </p:sp>
      <p:sp>
        <p:nvSpPr>
          <p:cNvPr id="3" name="Content Placeholder 2">
            <a:extLst>
              <a:ext uri="{FF2B5EF4-FFF2-40B4-BE49-F238E27FC236}">
                <a16:creationId xmlns:a16="http://schemas.microsoft.com/office/drawing/2014/main" id="{0353F9D9-F884-DDEA-AB0D-FB6ED7C190D4}"/>
              </a:ext>
            </a:extLst>
          </p:cNvPr>
          <p:cNvSpPr>
            <a:spLocks noGrp="1"/>
          </p:cNvSpPr>
          <p:nvPr>
            <p:ph idx="1"/>
          </p:nvPr>
        </p:nvSpPr>
        <p:spPr/>
        <p:txBody>
          <a:bodyPr/>
          <a:lstStyle/>
          <a:p>
            <a:r>
              <a:rPr lang="en-IN" dirty="0"/>
              <a:t>This table is storing posts related to a certain category.</a:t>
            </a:r>
          </a:p>
          <a:p>
            <a:r>
              <a:rPr lang="en-IN" dirty="0"/>
              <a:t>Columns of this table are as follows:</a:t>
            </a:r>
          </a:p>
          <a:p>
            <a:pPr lvl="2"/>
            <a:r>
              <a:rPr lang="en-IN" dirty="0"/>
              <a:t>Post id(</a:t>
            </a:r>
            <a:r>
              <a:rPr lang="en-IN" dirty="0" err="1"/>
              <a:t>post_id</a:t>
            </a:r>
            <a:r>
              <a:rPr lang="en-IN" dirty="0"/>
              <a:t> with datatype int)</a:t>
            </a:r>
          </a:p>
          <a:p>
            <a:pPr lvl="2"/>
            <a:r>
              <a:rPr lang="en-IN" dirty="0"/>
              <a:t>Category to which the post belongs to(</a:t>
            </a:r>
            <a:r>
              <a:rPr lang="en-IN" dirty="0" err="1"/>
              <a:t>post_cat</a:t>
            </a:r>
            <a:r>
              <a:rPr lang="en-IN" dirty="0"/>
              <a:t> with datatype int)</a:t>
            </a:r>
          </a:p>
          <a:p>
            <a:pPr lvl="2"/>
            <a:r>
              <a:rPr lang="en-IN" dirty="0"/>
              <a:t>Title of the post(</a:t>
            </a:r>
            <a:r>
              <a:rPr lang="en-IN" dirty="0" err="1"/>
              <a:t>post_title</a:t>
            </a:r>
            <a:r>
              <a:rPr lang="en-IN" dirty="0"/>
              <a:t> with datatype varchar)</a:t>
            </a:r>
          </a:p>
          <a:p>
            <a:pPr lvl="2"/>
            <a:r>
              <a:rPr lang="en-IN" dirty="0"/>
              <a:t>Content of the post(</a:t>
            </a:r>
            <a:r>
              <a:rPr lang="en-IN" dirty="0" err="1"/>
              <a:t>post_content</a:t>
            </a:r>
            <a:r>
              <a:rPr lang="en-IN" dirty="0"/>
              <a:t> with datatype </a:t>
            </a:r>
            <a:r>
              <a:rPr lang="en-IN" dirty="0" err="1"/>
              <a:t>longtext</a:t>
            </a:r>
            <a:r>
              <a:rPr lang="en-IN" dirty="0"/>
              <a:t>)</a:t>
            </a:r>
          </a:p>
          <a:p>
            <a:pPr lvl="2"/>
            <a:r>
              <a:rPr lang="en-IN" dirty="0"/>
              <a:t>Time at which the post is created(</a:t>
            </a:r>
            <a:r>
              <a:rPr lang="en-IN" dirty="0" err="1"/>
              <a:t>post_date</a:t>
            </a:r>
            <a:r>
              <a:rPr lang="en-IN" dirty="0"/>
              <a:t> with datatype timestamp)</a:t>
            </a:r>
          </a:p>
          <a:p>
            <a:pPr lvl="2"/>
            <a:r>
              <a:rPr lang="en-IN" dirty="0"/>
              <a:t>User who creates the post(</a:t>
            </a:r>
            <a:r>
              <a:rPr lang="en-IN" dirty="0" err="1"/>
              <a:t>post_by</a:t>
            </a:r>
            <a:r>
              <a:rPr lang="en-IN" dirty="0"/>
              <a:t> with datatype int)</a:t>
            </a:r>
          </a:p>
          <a:p>
            <a:pPr lvl="2"/>
            <a:r>
              <a:rPr lang="en-IN" dirty="0"/>
              <a:t>Image of the post(</a:t>
            </a:r>
            <a:r>
              <a:rPr lang="en-IN" dirty="0" err="1"/>
              <a:t>post_img</a:t>
            </a:r>
            <a:r>
              <a:rPr lang="en-IN" dirty="0"/>
              <a:t> of datatype text)</a:t>
            </a:r>
          </a:p>
        </p:txBody>
      </p:sp>
      <p:sp>
        <p:nvSpPr>
          <p:cNvPr id="4" name="Slide Number Placeholder 3">
            <a:extLst>
              <a:ext uri="{FF2B5EF4-FFF2-40B4-BE49-F238E27FC236}">
                <a16:creationId xmlns:a16="http://schemas.microsoft.com/office/drawing/2014/main" id="{6B85FF11-528D-34C7-A1AE-76196C0FE4B8}"/>
              </a:ext>
            </a:extLst>
          </p:cNvPr>
          <p:cNvSpPr>
            <a:spLocks noGrp="1"/>
          </p:cNvSpPr>
          <p:nvPr>
            <p:ph type="sldNum" sz="quarter" idx="12"/>
          </p:nvPr>
        </p:nvSpPr>
        <p:spPr/>
        <p:txBody>
          <a:bodyPr/>
          <a:lstStyle/>
          <a:p>
            <a:fld id="{8D0AFDD5-844D-364D-8AEC-50CF4D36D55D}" type="slidenum">
              <a:rPr lang="en-US" noProof="0" smtClean="0"/>
              <a:t>11</a:t>
            </a:fld>
            <a:endParaRPr lang="en-US" noProof="0"/>
          </a:p>
        </p:txBody>
      </p:sp>
      <p:sp>
        <p:nvSpPr>
          <p:cNvPr id="5" name="Footer Placeholder 4">
            <a:extLst>
              <a:ext uri="{FF2B5EF4-FFF2-40B4-BE49-F238E27FC236}">
                <a16:creationId xmlns:a16="http://schemas.microsoft.com/office/drawing/2014/main" id="{8DDD8C1D-AF80-05EA-E7E6-7FADCF765E70}"/>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7663A0A4-E7C2-31B2-CD1E-944C83C1F575}"/>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2425885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B00CA-5522-E867-7D20-5EAC00A908E2}"/>
              </a:ext>
            </a:extLst>
          </p:cNvPr>
          <p:cNvSpPr>
            <a:spLocks noGrp="1"/>
          </p:cNvSpPr>
          <p:nvPr>
            <p:ph type="title"/>
          </p:nvPr>
        </p:nvSpPr>
        <p:spPr/>
        <p:txBody>
          <a:bodyPr/>
          <a:lstStyle/>
          <a:p>
            <a:r>
              <a:rPr lang="en-IN" dirty="0"/>
              <a:t>Post table</a:t>
            </a:r>
          </a:p>
        </p:txBody>
      </p:sp>
      <p:sp>
        <p:nvSpPr>
          <p:cNvPr id="3" name="Content Placeholder 2">
            <a:extLst>
              <a:ext uri="{FF2B5EF4-FFF2-40B4-BE49-F238E27FC236}">
                <a16:creationId xmlns:a16="http://schemas.microsoft.com/office/drawing/2014/main" id="{5547122C-4AD5-1E77-0799-3653FAF86B4F}"/>
              </a:ext>
            </a:extLst>
          </p:cNvPr>
          <p:cNvSpPr>
            <a:spLocks noGrp="1"/>
          </p:cNvSpPr>
          <p:nvPr>
            <p:ph idx="1"/>
          </p:nvPr>
        </p:nvSpPr>
        <p:spPr/>
        <p:txBody>
          <a:bodyPr/>
          <a:lstStyle/>
          <a:p>
            <a:r>
              <a:rPr lang="en-IN" dirty="0" err="1"/>
              <a:t>Post_by</a:t>
            </a:r>
            <a:r>
              <a:rPr lang="en-IN" dirty="0"/>
              <a:t> column contains the user id of the user who creates the post. This is very helpful while creating the user page.</a:t>
            </a:r>
          </a:p>
          <a:p>
            <a:r>
              <a:rPr lang="en-IN" dirty="0" err="1"/>
              <a:t>Post_date</a:t>
            </a:r>
            <a:r>
              <a:rPr lang="en-IN" dirty="0"/>
              <a:t> has the default value of </a:t>
            </a:r>
            <a:r>
              <a:rPr lang="en-IN" dirty="0" err="1"/>
              <a:t>current_timestamp</a:t>
            </a:r>
            <a:r>
              <a:rPr lang="en-IN" dirty="0"/>
              <a:t>() which automatically enters the time of creation of the record.</a:t>
            </a:r>
          </a:p>
          <a:p>
            <a:r>
              <a:rPr lang="en-IN" dirty="0" err="1"/>
              <a:t>Post_cat</a:t>
            </a:r>
            <a:r>
              <a:rPr lang="en-IN" dirty="0"/>
              <a:t> column contains the </a:t>
            </a:r>
            <a:r>
              <a:rPr lang="en-IN" dirty="0" err="1"/>
              <a:t>cat_id</a:t>
            </a:r>
            <a:r>
              <a:rPr lang="en-IN" dirty="0"/>
              <a:t> of the category table which is helpful while showing the posts of a certain category.</a:t>
            </a:r>
          </a:p>
          <a:p>
            <a:r>
              <a:rPr lang="en-IN" dirty="0" err="1"/>
              <a:t>Post_img</a:t>
            </a:r>
            <a:r>
              <a:rPr lang="en-IN" dirty="0"/>
              <a:t> column stores the address of the uploaded post image.</a:t>
            </a:r>
          </a:p>
        </p:txBody>
      </p:sp>
      <p:sp>
        <p:nvSpPr>
          <p:cNvPr id="4" name="Slide Number Placeholder 3">
            <a:extLst>
              <a:ext uri="{FF2B5EF4-FFF2-40B4-BE49-F238E27FC236}">
                <a16:creationId xmlns:a16="http://schemas.microsoft.com/office/drawing/2014/main" id="{3FFED79D-967F-34F4-296E-E17E9BE1541D}"/>
              </a:ext>
            </a:extLst>
          </p:cNvPr>
          <p:cNvSpPr>
            <a:spLocks noGrp="1"/>
          </p:cNvSpPr>
          <p:nvPr>
            <p:ph type="sldNum" sz="quarter" idx="12"/>
          </p:nvPr>
        </p:nvSpPr>
        <p:spPr/>
        <p:txBody>
          <a:bodyPr/>
          <a:lstStyle/>
          <a:p>
            <a:fld id="{8D0AFDD5-844D-364D-8AEC-50CF4D36D55D}" type="slidenum">
              <a:rPr lang="en-US" noProof="0" smtClean="0"/>
              <a:t>12</a:t>
            </a:fld>
            <a:endParaRPr lang="en-US" noProof="0"/>
          </a:p>
        </p:txBody>
      </p:sp>
      <p:sp>
        <p:nvSpPr>
          <p:cNvPr id="5" name="Footer Placeholder 4">
            <a:extLst>
              <a:ext uri="{FF2B5EF4-FFF2-40B4-BE49-F238E27FC236}">
                <a16:creationId xmlns:a16="http://schemas.microsoft.com/office/drawing/2014/main" id="{012EB3C1-BB29-C4B6-81AF-30D8EA31C8DE}"/>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52F5C5FD-C71D-C4AB-D43A-31D318CBBCD6}"/>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120797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588C1-3B3A-B58C-75E3-2E63154E9E7E}"/>
              </a:ext>
            </a:extLst>
          </p:cNvPr>
          <p:cNvSpPr>
            <a:spLocks noGrp="1"/>
          </p:cNvSpPr>
          <p:nvPr>
            <p:ph type="title"/>
          </p:nvPr>
        </p:nvSpPr>
        <p:spPr/>
        <p:txBody>
          <a:bodyPr/>
          <a:lstStyle/>
          <a:p>
            <a:r>
              <a:rPr lang="en-IN" dirty="0"/>
              <a:t>Reply table</a:t>
            </a:r>
          </a:p>
        </p:txBody>
      </p:sp>
      <p:sp>
        <p:nvSpPr>
          <p:cNvPr id="3" name="Content Placeholder 2">
            <a:extLst>
              <a:ext uri="{FF2B5EF4-FFF2-40B4-BE49-F238E27FC236}">
                <a16:creationId xmlns:a16="http://schemas.microsoft.com/office/drawing/2014/main" id="{71298F12-CF44-FB7C-5F27-9628157F48B9}"/>
              </a:ext>
            </a:extLst>
          </p:cNvPr>
          <p:cNvSpPr>
            <a:spLocks noGrp="1"/>
          </p:cNvSpPr>
          <p:nvPr>
            <p:ph idx="1"/>
          </p:nvPr>
        </p:nvSpPr>
        <p:spPr>
          <a:xfrm>
            <a:off x="484632" y="1568972"/>
            <a:ext cx="11000232" cy="4160520"/>
          </a:xfrm>
        </p:spPr>
        <p:txBody>
          <a:bodyPr/>
          <a:lstStyle/>
          <a:p>
            <a:r>
              <a:rPr lang="en-IN" dirty="0"/>
              <a:t>This table is for storing the replies for each post. It is a relatively simple table than other tables. It has a unique property of self-referencing. Here, </a:t>
            </a:r>
            <a:r>
              <a:rPr lang="en-IN" dirty="0" err="1"/>
              <a:t>reply_id</a:t>
            </a:r>
            <a:r>
              <a:rPr lang="en-IN" dirty="0"/>
              <a:t> is the primary key.</a:t>
            </a:r>
          </a:p>
          <a:p>
            <a:r>
              <a:rPr lang="en-IN" dirty="0" err="1"/>
              <a:t>Reply_post</a:t>
            </a:r>
            <a:r>
              <a:rPr lang="en-IN" dirty="0"/>
              <a:t> contains the id of the post in which the reply was the added.</a:t>
            </a:r>
          </a:p>
          <a:p>
            <a:r>
              <a:rPr lang="en-IN" dirty="0" err="1"/>
              <a:t>Reply_user</a:t>
            </a:r>
            <a:r>
              <a:rPr lang="en-IN" dirty="0"/>
              <a:t> contains the id of the user who created that reply.</a:t>
            </a:r>
          </a:p>
          <a:p>
            <a:r>
              <a:rPr lang="en-IN" dirty="0" err="1"/>
              <a:t>Reply_time</a:t>
            </a:r>
            <a:r>
              <a:rPr lang="en-IN" dirty="0"/>
              <a:t> stores the time at which reply was added.</a:t>
            </a:r>
          </a:p>
          <a:p>
            <a:r>
              <a:rPr lang="en-IN" dirty="0" err="1"/>
              <a:t>Reply_content</a:t>
            </a:r>
            <a:r>
              <a:rPr lang="en-IN" dirty="0"/>
              <a:t> stores the content of the reply. It’s datatype is medium blob (length: 224 – 1 bytes) to store replies with even more than 1000 words.</a:t>
            </a:r>
          </a:p>
          <a:p>
            <a:r>
              <a:rPr lang="en-IN" dirty="0" err="1"/>
              <a:t>Reply_next</a:t>
            </a:r>
            <a:r>
              <a:rPr lang="en-IN" dirty="0"/>
              <a:t>, </a:t>
            </a:r>
            <a:r>
              <a:rPr lang="en-IN" dirty="0" err="1"/>
              <a:t>repliedto</a:t>
            </a:r>
            <a:r>
              <a:rPr lang="en-IN" dirty="0"/>
              <a:t> handles the next and previous links to the current reply while indentation is for presentation purpose. Lower down the reply node is in the reply tree, more indentation it will get.</a:t>
            </a:r>
          </a:p>
        </p:txBody>
      </p:sp>
      <p:sp>
        <p:nvSpPr>
          <p:cNvPr id="4" name="Slide Number Placeholder 3">
            <a:extLst>
              <a:ext uri="{FF2B5EF4-FFF2-40B4-BE49-F238E27FC236}">
                <a16:creationId xmlns:a16="http://schemas.microsoft.com/office/drawing/2014/main" id="{20D45BEF-B71B-35BA-9DE1-21994BE9524A}"/>
              </a:ext>
            </a:extLst>
          </p:cNvPr>
          <p:cNvSpPr>
            <a:spLocks noGrp="1"/>
          </p:cNvSpPr>
          <p:nvPr>
            <p:ph type="sldNum" sz="quarter" idx="12"/>
          </p:nvPr>
        </p:nvSpPr>
        <p:spPr/>
        <p:txBody>
          <a:bodyPr/>
          <a:lstStyle/>
          <a:p>
            <a:fld id="{8D0AFDD5-844D-364D-8AEC-50CF4D36D55D}" type="slidenum">
              <a:rPr lang="en-US" noProof="0" smtClean="0"/>
              <a:t>13</a:t>
            </a:fld>
            <a:endParaRPr lang="en-US" noProof="0"/>
          </a:p>
        </p:txBody>
      </p:sp>
      <p:sp>
        <p:nvSpPr>
          <p:cNvPr id="5" name="Footer Placeholder 4">
            <a:extLst>
              <a:ext uri="{FF2B5EF4-FFF2-40B4-BE49-F238E27FC236}">
                <a16:creationId xmlns:a16="http://schemas.microsoft.com/office/drawing/2014/main" id="{C9F60DC3-28AB-2ABE-FAAC-69E286E9E1A7}"/>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8BF919F0-A5BC-EB63-A454-C99CBD26B778}"/>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305669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DDA73-A505-A20C-D42B-2AE303993B22}"/>
              </a:ext>
            </a:extLst>
          </p:cNvPr>
          <p:cNvSpPr>
            <a:spLocks noGrp="1"/>
          </p:cNvSpPr>
          <p:nvPr>
            <p:ph type="title"/>
          </p:nvPr>
        </p:nvSpPr>
        <p:spPr/>
        <p:txBody>
          <a:bodyPr/>
          <a:lstStyle/>
          <a:p>
            <a:r>
              <a:rPr lang="en-IN" dirty="0"/>
              <a:t>Foreign keys</a:t>
            </a:r>
          </a:p>
        </p:txBody>
      </p:sp>
      <p:sp>
        <p:nvSpPr>
          <p:cNvPr id="3" name="Content Placeholder 2">
            <a:extLst>
              <a:ext uri="{FF2B5EF4-FFF2-40B4-BE49-F238E27FC236}">
                <a16:creationId xmlns:a16="http://schemas.microsoft.com/office/drawing/2014/main" id="{0EB9AB60-0768-C4EB-D882-57AC0825C4E1}"/>
              </a:ext>
            </a:extLst>
          </p:cNvPr>
          <p:cNvSpPr>
            <a:spLocks noGrp="1"/>
          </p:cNvSpPr>
          <p:nvPr>
            <p:ph idx="1"/>
          </p:nvPr>
        </p:nvSpPr>
        <p:spPr>
          <a:xfrm>
            <a:off x="271847" y="1810512"/>
            <a:ext cx="7871489" cy="4160520"/>
          </a:xfrm>
        </p:spPr>
        <p:txBody>
          <a:bodyPr/>
          <a:lstStyle/>
          <a:p>
            <a:r>
              <a:rPr lang="en-US" sz="2400" dirty="0"/>
              <a:t>The post table is connected to category table and user table as these distinctly define a post. Therefore, we have two foreign keys </a:t>
            </a:r>
            <a:r>
              <a:rPr lang="en-US" sz="2400" dirty="0" err="1"/>
              <a:t>post_link_cat</a:t>
            </a:r>
            <a:r>
              <a:rPr lang="en-US" sz="2400" dirty="0"/>
              <a:t> and </a:t>
            </a:r>
            <a:r>
              <a:rPr lang="en-US" sz="2400" dirty="0" err="1"/>
              <a:t>post_link_user</a:t>
            </a:r>
            <a:r>
              <a:rPr lang="en-US" sz="2400" dirty="0"/>
              <a:t>. Cascade and delete options are turned on for data integrity.</a:t>
            </a:r>
          </a:p>
        </p:txBody>
      </p:sp>
      <p:sp>
        <p:nvSpPr>
          <p:cNvPr id="4" name="Slide Number Placeholder 3">
            <a:extLst>
              <a:ext uri="{FF2B5EF4-FFF2-40B4-BE49-F238E27FC236}">
                <a16:creationId xmlns:a16="http://schemas.microsoft.com/office/drawing/2014/main" id="{CB837B7C-73D4-5A0B-1C3A-6A207B3613B3}"/>
              </a:ext>
            </a:extLst>
          </p:cNvPr>
          <p:cNvSpPr>
            <a:spLocks noGrp="1"/>
          </p:cNvSpPr>
          <p:nvPr>
            <p:ph type="sldNum" sz="quarter" idx="12"/>
          </p:nvPr>
        </p:nvSpPr>
        <p:spPr/>
        <p:txBody>
          <a:bodyPr/>
          <a:lstStyle/>
          <a:p>
            <a:fld id="{8D0AFDD5-844D-364D-8AEC-50CF4D36D55D}" type="slidenum">
              <a:rPr lang="en-US" noProof="0" smtClean="0"/>
              <a:t>14</a:t>
            </a:fld>
            <a:endParaRPr lang="en-US" noProof="0"/>
          </a:p>
        </p:txBody>
      </p:sp>
      <p:sp>
        <p:nvSpPr>
          <p:cNvPr id="5" name="Footer Placeholder 4">
            <a:extLst>
              <a:ext uri="{FF2B5EF4-FFF2-40B4-BE49-F238E27FC236}">
                <a16:creationId xmlns:a16="http://schemas.microsoft.com/office/drawing/2014/main" id="{5429F373-53FA-3CE9-DA87-1AFF220E0F89}"/>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A96FD12B-0C23-815E-5D18-2E767CC85E0C}"/>
              </a:ext>
            </a:extLst>
          </p:cNvPr>
          <p:cNvSpPr>
            <a:spLocks noGrp="1"/>
          </p:cNvSpPr>
          <p:nvPr>
            <p:ph type="dt" sz="half" idx="10"/>
          </p:nvPr>
        </p:nvSpPr>
        <p:spPr/>
        <p:txBody>
          <a:bodyPr/>
          <a:lstStyle/>
          <a:p>
            <a:r>
              <a:rPr lang="en-US" noProof="0"/>
              <a:t>20XX</a:t>
            </a:r>
          </a:p>
        </p:txBody>
      </p:sp>
      <p:pic>
        <p:nvPicPr>
          <p:cNvPr id="8" name="Picture 7">
            <a:extLst>
              <a:ext uri="{FF2B5EF4-FFF2-40B4-BE49-F238E27FC236}">
                <a16:creationId xmlns:a16="http://schemas.microsoft.com/office/drawing/2014/main" id="{ADF077FD-2FE4-732C-DF9D-D47C31751657}"/>
              </a:ext>
            </a:extLst>
          </p:cNvPr>
          <p:cNvPicPr>
            <a:picLocks noChangeAspect="1"/>
          </p:cNvPicPr>
          <p:nvPr/>
        </p:nvPicPr>
        <p:blipFill>
          <a:blip r:embed="rId2"/>
          <a:stretch>
            <a:fillRect/>
          </a:stretch>
        </p:blipFill>
        <p:spPr>
          <a:xfrm>
            <a:off x="670054" y="3236603"/>
            <a:ext cx="5515015" cy="2524143"/>
          </a:xfrm>
          <a:prstGeom prst="rect">
            <a:avLst/>
          </a:prstGeom>
        </p:spPr>
      </p:pic>
      <p:sp>
        <p:nvSpPr>
          <p:cNvPr id="9" name="TextBox 8">
            <a:extLst>
              <a:ext uri="{FF2B5EF4-FFF2-40B4-BE49-F238E27FC236}">
                <a16:creationId xmlns:a16="http://schemas.microsoft.com/office/drawing/2014/main" id="{31E2A7CA-7DE7-33DD-3C14-AFBC01CC6F8D}"/>
              </a:ext>
            </a:extLst>
          </p:cNvPr>
          <p:cNvSpPr txBox="1"/>
          <p:nvPr/>
        </p:nvSpPr>
        <p:spPr>
          <a:xfrm>
            <a:off x="8143336" y="1608307"/>
            <a:ext cx="3316742" cy="5262979"/>
          </a:xfrm>
          <a:prstGeom prst="rect">
            <a:avLst/>
          </a:prstGeom>
          <a:noFill/>
        </p:spPr>
        <p:txBody>
          <a:bodyPr wrap="square" rtlCol="0">
            <a:spAutoFit/>
          </a:bodyPr>
          <a:lstStyle/>
          <a:p>
            <a:pPr marL="285750" indent="-285750">
              <a:buFont typeface="Arial" panose="020B0604020202020204" pitchFamily="34" charset="0"/>
              <a:buChar char="•"/>
            </a:pPr>
            <a:r>
              <a:rPr lang="en-US" sz="2400" dirty="0"/>
              <a:t>Cascade option is turned for both delete and update for </a:t>
            </a:r>
            <a:r>
              <a:rPr lang="en-US" sz="2400" dirty="0" err="1"/>
              <a:t>post_link_cat</a:t>
            </a:r>
            <a:r>
              <a:rPr lang="en-US" sz="2400" dirty="0"/>
              <a:t> so that all the posts delete or update if category is deleted or updated.</a:t>
            </a:r>
          </a:p>
          <a:p>
            <a:pPr marL="285750" indent="-285750">
              <a:buFont typeface="Arial" panose="020B0604020202020204" pitchFamily="34" charset="0"/>
              <a:buChar char="•"/>
            </a:pPr>
            <a:r>
              <a:rPr lang="en-US" sz="2400" dirty="0"/>
              <a:t>In </a:t>
            </a:r>
            <a:r>
              <a:rPr lang="en-US" sz="2400" dirty="0" err="1"/>
              <a:t>post_link_user</a:t>
            </a:r>
            <a:r>
              <a:rPr lang="en-US" sz="2400" dirty="0"/>
              <a:t>, restrict option is turned on for deletion as the user may accidently delete all their posts if they delete their account</a:t>
            </a:r>
          </a:p>
          <a:p>
            <a:pPr marL="285750" indent="-285750">
              <a:buFont typeface="Arial" panose="020B0604020202020204" pitchFamily="34" charset="0"/>
              <a:buChar char="•"/>
            </a:pPr>
            <a:endParaRPr lang="en-IN" sz="2400" dirty="0"/>
          </a:p>
        </p:txBody>
      </p:sp>
    </p:spTree>
    <p:extLst>
      <p:ext uri="{BB962C8B-B14F-4D97-AF65-F5344CB8AC3E}">
        <p14:creationId xmlns:p14="http://schemas.microsoft.com/office/powerpoint/2010/main" val="2117516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1368C-8680-7755-B56A-9A1D052227CC}"/>
              </a:ext>
            </a:extLst>
          </p:cNvPr>
          <p:cNvSpPr>
            <a:spLocks noGrp="1"/>
          </p:cNvSpPr>
          <p:nvPr>
            <p:ph type="title"/>
          </p:nvPr>
        </p:nvSpPr>
        <p:spPr/>
        <p:txBody>
          <a:bodyPr/>
          <a:lstStyle/>
          <a:p>
            <a:r>
              <a:rPr lang="en-US" dirty="0"/>
              <a:t>Foreign keys(contd..)</a:t>
            </a:r>
            <a:endParaRPr lang="en-IN" dirty="0"/>
          </a:p>
        </p:txBody>
      </p:sp>
      <p:sp>
        <p:nvSpPr>
          <p:cNvPr id="3" name="Content Placeholder 2">
            <a:extLst>
              <a:ext uri="{FF2B5EF4-FFF2-40B4-BE49-F238E27FC236}">
                <a16:creationId xmlns:a16="http://schemas.microsoft.com/office/drawing/2014/main" id="{1A84414C-B636-FBF2-255B-1DE4892DAB2B}"/>
              </a:ext>
            </a:extLst>
          </p:cNvPr>
          <p:cNvSpPr>
            <a:spLocks noGrp="1"/>
          </p:cNvSpPr>
          <p:nvPr>
            <p:ph idx="1"/>
          </p:nvPr>
        </p:nvSpPr>
        <p:spPr/>
        <p:txBody>
          <a:bodyPr/>
          <a:lstStyle/>
          <a:p>
            <a:r>
              <a:rPr lang="en-US" dirty="0"/>
              <a:t>Reply table is connected to user and post table as they distinctly define any reply.</a:t>
            </a:r>
          </a:p>
          <a:p>
            <a:r>
              <a:rPr lang="en-US" dirty="0"/>
              <a:t>It’s relational structure is much simpler than that of the post table. Cascade option is turned on for all deletion and update activities.</a:t>
            </a:r>
          </a:p>
          <a:p>
            <a:r>
              <a:rPr lang="en-US" dirty="0"/>
              <a:t>Additionally, reply table has a special foreign key that references the reply-id of its table. This is for managing </a:t>
            </a:r>
            <a:r>
              <a:rPr lang="en-US" dirty="0" err="1"/>
              <a:t>reply_next</a:t>
            </a:r>
            <a:r>
              <a:rPr lang="en-US" dirty="0"/>
              <a:t> and </a:t>
            </a:r>
            <a:r>
              <a:rPr lang="en-US" dirty="0" err="1"/>
              <a:t>repliedto</a:t>
            </a:r>
            <a:r>
              <a:rPr lang="en-US" dirty="0"/>
              <a:t>.</a:t>
            </a:r>
            <a:endParaRPr lang="en-IN" dirty="0"/>
          </a:p>
        </p:txBody>
      </p:sp>
      <p:sp>
        <p:nvSpPr>
          <p:cNvPr id="4" name="Slide Number Placeholder 3">
            <a:extLst>
              <a:ext uri="{FF2B5EF4-FFF2-40B4-BE49-F238E27FC236}">
                <a16:creationId xmlns:a16="http://schemas.microsoft.com/office/drawing/2014/main" id="{B3261FFE-1B2F-78D5-6E57-E50C38F5743D}"/>
              </a:ext>
            </a:extLst>
          </p:cNvPr>
          <p:cNvSpPr>
            <a:spLocks noGrp="1"/>
          </p:cNvSpPr>
          <p:nvPr>
            <p:ph type="sldNum" sz="quarter" idx="12"/>
          </p:nvPr>
        </p:nvSpPr>
        <p:spPr/>
        <p:txBody>
          <a:bodyPr/>
          <a:lstStyle/>
          <a:p>
            <a:fld id="{8D0AFDD5-844D-364D-8AEC-50CF4D36D55D}" type="slidenum">
              <a:rPr lang="en-US" noProof="0" smtClean="0"/>
              <a:t>15</a:t>
            </a:fld>
            <a:endParaRPr lang="en-US" noProof="0"/>
          </a:p>
        </p:txBody>
      </p:sp>
      <p:sp>
        <p:nvSpPr>
          <p:cNvPr id="5" name="Footer Placeholder 4">
            <a:extLst>
              <a:ext uri="{FF2B5EF4-FFF2-40B4-BE49-F238E27FC236}">
                <a16:creationId xmlns:a16="http://schemas.microsoft.com/office/drawing/2014/main" id="{9E17D54B-31B1-4947-9374-0480DA49B4BB}"/>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33CFCAAE-7AAC-2ED7-B231-7F2F621380E8}"/>
              </a:ext>
            </a:extLst>
          </p:cNvPr>
          <p:cNvSpPr>
            <a:spLocks noGrp="1"/>
          </p:cNvSpPr>
          <p:nvPr>
            <p:ph type="dt" sz="half" idx="10"/>
          </p:nvPr>
        </p:nvSpPr>
        <p:spPr/>
        <p:txBody>
          <a:bodyPr/>
          <a:lstStyle/>
          <a:p>
            <a:r>
              <a:rPr lang="en-US" noProof="0"/>
              <a:t>20XX</a:t>
            </a:r>
          </a:p>
        </p:txBody>
      </p:sp>
      <p:pic>
        <p:nvPicPr>
          <p:cNvPr id="10" name="Picture 9">
            <a:extLst>
              <a:ext uri="{FF2B5EF4-FFF2-40B4-BE49-F238E27FC236}">
                <a16:creationId xmlns:a16="http://schemas.microsoft.com/office/drawing/2014/main" id="{3DF4C73D-BA7C-662F-498A-DB80BF1C96EA}"/>
              </a:ext>
            </a:extLst>
          </p:cNvPr>
          <p:cNvPicPr>
            <a:picLocks noChangeAspect="1"/>
          </p:cNvPicPr>
          <p:nvPr/>
        </p:nvPicPr>
        <p:blipFill>
          <a:blip r:embed="rId2"/>
          <a:stretch>
            <a:fillRect/>
          </a:stretch>
        </p:blipFill>
        <p:spPr>
          <a:xfrm>
            <a:off x="3042250" y="4191089"/>
            <a:ext cx="5463396" cy="2206213"/>
          </a:xfrm>
          <a:prstGeom prst="rect">
            <a:avLst/>
          </a:prstGeom>
        </p:spPr>
      </p:pic>
    </p:spTree>
    <p:extLst>
      <p:ext uri="{BB962C8B-B14F-4D97-AF65-F5344CB8AC3E}">
        <p14:creationId xmlns:p14="http://schemas.microsoft.com/office/powerpoint/2010/main" val="4154535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08E3C-2F61-746C-94EE-D1CDE9D57C85}"/>
              </a:ext>
            </a:extLst>
          </p:cNvPr>
          <p:cNvSpPr>
            <a:spLocks noGrp="1"/>
          </p:cNvSpPr>
          <p:nvPr>
            <p:ph type="title"/>
          </p:nvPr>
        </p:nvSpPr>
        <p:spPr>
          <a:xfrm>
            <a:off x="731520" y="1947672"/>
            <a:ext cx="4069080" cy="1938528"/>
          </a:xfrm>
        </p:spPr>
        <p:txBody>
          <a:bodyPr/>
          <a:lstStyle/>
          <a:p>
            <a:r>
              <a:rPr lang="en-IN" dirty="0"/>
              <a:t>Chapter 2</a:t>
            </a:r>
          </a:p>
        </p:txBody>
      </p:sp>
      <p:sp>
        <p:nvSpPr>
          <p:cNvPr id="3" name="Text Placeholder 2">
            <a:extLst>
              <a:ext uri="{FF2B5EF4-FFF2-40B4-BE49-F238E27FC236}">
                <a16:creationId xmlns:a16="http://schemas.microsoft.com/office/drawing/2014/main" id="{CF85E8E2-E5A5-B365-CAAD-DFFB0D95F04D}"/>
              </a:ext>
            </a:extLst>
          </p:cNvPr>
          <p:cNvSpPr>
            <a:spLocks noGrp="1"/>
          </p:cNvSpPr>
          <p:nvPr>
            <p:ph type="body" idx="1"/>
          </p:nvPr>
        </p:nvSpPr>
        <p:spPr/>
        <p:txBody>
          <a:bodyPr/>
          <a:lstStyle/>
          <a:p>
            <a:r>
              <a:rPr lang="en-IN" sz="3200" dirty="0"/>
              <a:t>Signup and login</a:t>
            </a:r>
          </a:p>
        </p:txBody>
      </p:sp>
      <p:pic>
        <p:nvPicPr>
          <p:cNvPr id="6" name="Picture Placeholder 5">
            <a:extLst>
              <a:ext uri="{FF2B5EF4-FFF2-40B4-BE49-F238E27FC236}">
                <a16:creationId xmlns:a16="http://schemas.microsoft.com/office/drawing/2014/main" id="{A4946B55-57E0-C756-4437-1ACBDCEE1096}"/>
              </a:ext>
            </a:extLst>
          </p:cNvPr>
          <p:cNvPicPr>
            <a:picLocks noGrp="1" noChangeAspect="1"/>
          </p:cNvPicPr>
          <p:nvPr>
            <p:ph type="pic" sz="quarter" idx="10"/>
          </p:nvPr>
        </p:nvPicPr>
        <p:blipFill>
          <a:blip r:embed="rId2"/>
          <a:srcRect/>
          <a:stretch>
            <a:fillRect/>
          </a:stretch>
        </p:blipFill>
        <p:spPr/>
      </p:pic>
    </p:spTree>
    <p:extLst>
      <p:ext uri="{BB962C8B-B14F-4D97-AF65-F5344CB8AC3E}">
        <p14:creationId xmlns:p14="http://schemas.microsoft.com/office/powerpoint/2010/main" val="1859219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0C36D-7A0B-3A6C-6F8B-5634854086C3}"/>
              </a:ext>
            </a:extLst>
          </p:cNvPr>
          <p:cNvSpPr>
            <a:spLocks noGrp="1"/>
          </p:cNvSpPr>
          <p:nvPr>
            <p:ph type="title"/>
          </p:nvPr>
        </p:nvSpPr>
        <p:spPr/>
        <p:txBody>
          <a:bodyPr/>
          <a:lstStyle/>
          <a:p>
            <a:r>
              <a:rPr lang="en-US" dirty="0"/>
              <a:t>User registration</a:t>
            </a:r>
            <a:endParaRPr lang="en-IN" dirty="0"/>
          </a:p>
        </p:txBody>
      </p:sp>
      <p:sp>
        <p:nvSpPr>
          <p:cNvPr id="3" name="Content Placeholder 2">
            <a:extLst>
              <a:ext uri="{FF2B5EF4-FFF2-40B4-BE49-F238E27FC236}">
                <a16:creationId xmlns:a16="http://schemas.microsoft.com/office/drawing/2014/main" id="{A6599FBD-B0A7-7EE6-8E19-89DFC436137E}"/>
              </a:ext>
            </a:extLst>
          </p:cNvPr>
          <p:cNvSpPr>
            <a:spLocks noGrp="1"/>
          </p:cNvSpPr>
          <p:nvPr>
            <p:ph idx="1"/>
          </p:nvPr>
        </p:nvSpPr>
        <p:spPr/>
        <p:txBody>
          <a:bodyPr/>
          <a:lstStyle/>
          <a:p>
            <a:r>
              <a:rPr lang="en-US" dirty="0"/>
              <a:t>Signup is handled by these files:</a:t>
            </a:r>
          </a:p>
          <a:p>
            <a:pPr lvl="3"/>
            <a:r>
              <a:rPr lang="en-US" dirty="0" err="1"/>
              <a:t>Signup.php</a:t>
            </a:r>
            <a:endParaRPr lang="en-US" dirty="0"/>
          </a:p>
          <a:p>
            <a:pPr lvl="3"/>
            <a:r>
              <a:rPr lang="en-US" dirty="0" err="1"/>
              <a:t>Sign_action.php</a:t>
            </a:r>
            <a:endParaRPr lang="en-US" dirty="0"/>
          </a:p>
          <a:p>
            <a:pPr lvl="3"/>
            <a:r>
              <a:rPr lang="en-US" dirty="0"/>
              <a:t>Signupvalidate.js</a:t>
            </a:r>
          </a:p>
          <a:p>
            <a:pPr lvl="3"/>
            <a:r>
              <a:rPr lang="en-US" dirty="0"/>
              <a:t>Signstyle.css</a:t>
            </a:r>
          </a:p>
          <a:p>
            <a:r>
              <a:rPr lang="en-US" dirty="0"/>
              <a:t>Signupvalidate.js makes sure that username doesn’t contain any symbols and a check is done is processing side to make sure that the username is unique.</a:t>
            </a:r>
          </a:p>
          <a:p>
            <a:r>
              <a:rPr lang="en-US" dirty="0"/>
              <a:t>Password, department and email fields are also validated in the </a:t>
            </a:r>
            <a:r>
              <a:rPr lang="en-US" dirty="0" err="1"/>
              <a:t>javascript</a:t>
            </a:r>
            <a:r>
              <a:rPr lang="en-US" dirty="0"/>
              <a:t> file.</a:t>
            </a:r>
          </a:p>
          <a:p>
            <a:r>
              <a:rPr lang="en-US" dirty="0"/>
              <a:t>Password is passed through sha1 encryption before storing it in the database. This is achieved using </a:t>
            </a:r>
            <a:r>
              <a:rPr lang="en-US" dirty="0">
                <a:latin typeface="Courier New" panose="02070309020205020404" pitchFamily="49" charset="0"/>
                <a:cs typeface="Courier New" panose="02070309020205020404" pitchFamily="49" charset="0"/>
              </a:rPr>
              <a:t>sha1()</a:t>
            </a:r>
            <a:r>
              <a:rPr lang="en-US" dirty="0"/>
              <a:t>in </a:t>
            </a:r>
            <a:r>
              <a:rPr lang="en-US" dirty="0" err="1"/>
              <a:t>php</a:t>
            </a:r>
            <a:r>
              <a:rPr lang="en-US" dirty="0"/>
              <a:t>.</a:t>
            </a:r>
          </a:p>
          <a:p>
            <a:endParaRPr lang="en-US" dirty="0"/>
          </a:p>
          <a:p>
            <a:pPr lvl="2"/>
            <a:endParaRPr lang="en-IN" dirty="0"/>
          </a:p>
        </p:txBody>
      </p:sp>
      <p:sp>
        <p:nvSpPr>
          <p:cNvPr id="4" name="Slide Number Placeholder 3">
            <a:extLst>
              <a:ext uri="{FF2B5EF4-FFF2-40B4-BE49-F238E27FC236}">
                <a16:creationId xmlns:a16="http://schemas.microsoft.com/office/drawing/2014/main" id="{2EE8F81E-87A4-6B2A-42B1-45DCDCD79656}"/>
              </a:ext>
            </a:extLst>
          </p:cNvPr>
          <p:cNvSpPr>
            <a:spLocks noGrp="1"/>
          </p:cNvSpPr>
          <p:nvPr>
            <p:ph type="sldNum" sz="quarter" idx="12"/>
          </p:nvPr>
        </p:nvSpPr>
        <p:spPr/>
        <p:txBody>
          <a:bodyPr/>
          <a:lstStyle/>
          <a:p>
            <a:fld id="{8D0AFDD5-844D-364D-8AEC-50CF4D36D55D}" type="slidenum">
              <a:rPr lang="en-US" noProof="0" smtClean="0"/>
              <a:t>17</a:t>
            </a:fld>
            <a:endParaRPr lang="en-US" noProof="0"/>
          </a:p>
        </p:txBody>
      </p:sp>
      <p:sp>
        <p:nvSpPr>
          <p:cNvPr id="5" name="Footer Placeholder 4">
            <a:extLst>
              <a:ext uri="{FF2B5EF4-FFF2-40B4-BE49-F238E27FC236}">
                <a16:creationId xmlns:a16="http://schemas.microsoft.com/office/drawing/2014/main" id="{D8698502-78FB-1EC1-1474-E316DF74C11E}"/>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732317E9-3439-691E-7ED6-2F13A60D6FD3}"/>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326106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28AE7-0746-BE3F-0F71-82C426F63C9D}"/>
              </a:ext>
            </a:extLst>
          </p:cNvPr>
          <p:cNvSpPr>
            <a:spLocks noGrp="1"/>
          </p:cNvSpPr>
          <p:nvPr>
            <p:ph type="title"/>
          </p:nvPr>
        </p:nvSpPr>
        <p:spPr/>
        <p:txBody>
          <a:bodyPr/>
          <a:lstStyle/>
          <a:p>
            <a:r>
              <a:rPr lang="en-IN" dirty="0"/>
              <a:t>User Registration</a:t>
            </a:r>
          </a:p>
        </p:txBody>
      </p:sp>
      <p:sp>
        <p:nvSpPr>
          <p:cNvPr id="3" name="Content Placeholder 2">
            <a:extLst>
              <a:ext uri="{FF2B5EF4-FFF2-40B4-BE49-F238E27FC236}">
                <a16:creationId xmlns:a16="http://schemas.microsoft.com/office/drawing/2014/main" id="{B029FCCC-13A6-018B-C4A8-199CDED2763F}"/>
              </a:ext>
            </a:extLst>
          </p:cNvPr>
          <p:cNvSpPr>
            <a:spLocks noGrp="1"/>
          </p:cNvSpPr>
          <p:nvPr>
            <p:ph idx="1"/>
          </p:nvPr>
        </p:nvSpPr>
        <p:spPr/>
        <p:txBody>
          <a:bodyPr/>
          <a:lstStyle/>
          <a:p>
            <a:endParaRPr lang="en-IN" dirty="0"/>
          </a:p>
          <a:p>
            <a:endParaRPr lang="en-IN" dirty="0"/>
          </a:p>
          <a:p>
            <a:endParaRPr lang="en-IN" dirty="0"/>
          </a:p>
          <a:p>
            <a:r>
              <a:rPr lang="en-IN" dirty="0"/>
              <a:t>If all the fields are properly verified then the user is added to the databased. Then the user has to login to start an active session which is open as long as the browser is running.</a:t>
            </a:r>
          </a:p>
        </p:txBody>
      </p:sp>
      <p:sp>
        <p:nvSpPr>
          <p:cNvPr id="4" name="Slide Number Placeholder 3">
            <a:extLst>
              <a:ext uri="{FF2B5EF4-FFF2-40B4-BE49-F238E27FC236}">
                <a16:creationId xmlns:a16="http://schemas.microsoft.com/office/drawing/2014/main" id="{5FBCBB6C-D960-40B4-5037-244A50A7996F}"/>
              </a:ext>
            </a:extLst>
          </p:cNvPr>
          <p:cNvSpPr>
            <a:spLocks noGrp="1"/>
          </p:cNvSpPr>
          <p:nvPr>
            <p:ph type="sldNum" sz="quarter" idx="12"/>
          </p:nvPr>
        </p:nvSpPr>
        <p:spPr/>
        <p:txBody>
          <a:bodyPr/>
          <a:lstStyle/>
          <a:p>
            <a:fld id="{8D0AFDD5-844D-364D-8AEC-50CF4D36D55D}" type="slidenum">
              <a:rPr lang="en-US" noProof="0" smtClean="0"/>
              <a:t>18</a:t>
            </a:fld>
            <a:endParaRPr lang="en-US" noProof="0"/>
          </a:p>
        </p:txBody>
      </p:sp>
      <p:sp>
        <p:nvSpPr>
          <p:cNvPr id="5" name="Footer Placeholder 4">
            <a:extLst>
              <a:ext uri="{FF2B5EF4-FFF2-40B4-BE49-F238E27FC236}">
                <a16:creationId xmlns:a16="http://schemas.microsoft.com/office/drawing/2014/main" id="{0ACAA513-88C6-004B-2502-B97BF3DF2886}"/>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C5019DCA-DFA6-7ED4-A4EC-82BCDA8330E9}"/>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372224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B7DB1-971A-A1C2-2D94-64DB0232B739}"/>
              </a:ext>
            </a:extLst>
          </p:cNvPr>
          <p:cNvSpPr>
            <a:spLocks noGrp="1"/>
          </p:cNvSpPr>
          <p:nvPr>
            <p:ph type="title"/>
          </p:nvPr>
        </p:nvSpPr>
        <p:spPr/>
        <p:txBody>
          <a:bodyPr/>
          <a:lstStyle/>
          <a:p>
            <a:r>
              <a:rPr lang="en-IN" dirty="0"/>
              <a:t>Login</a:t>
            </a:r>
          </a:p>
        </p:txBody>
      </p:sp>
      <p:sp>
        <p:nvSpPr>
          <p:cNvPr id="3" name="Content Placeholder 2">
            <a:extLst>
              <a:ext uri="{FF2B5EF4-FFF2-40B4-BE49-F238E27FC236}">
                <a16:creationId xmlns:a16="http://schemas.microsoft.com/office/drawing/2014/main" id="{1B09B74A-B388-5D73-F7A0-32BBD2F0E0F8}"/>
              </a:ext>
            </a:extLst>
          </p:cNvPr>
          <p:cNvSpPr>
            <a:spLocks noGrp="1"/>
          </p:cNvSpPr>
          <p:nvPr>
            <p:ph idx="1"/>
          </p:nvPr>
        </p:nvSpPr>
        <p:spPr/>
        <p:txBody>
          <a:bodyPr/>
          <a:lstStyle/>
          <a:p>
            <a:r>
              <a:rPr lang="en-IN" dirty="0"/>
              <a:t>The login is handled by the following files:</a:t>
            </a:r>
          </a:p>
          <a:p>
            <a:pPr lvl="3"/>
            <a:r>
              <a:rPr lang="en-IN" dirty="0" err="1"/>
              <a:t>Login.php</a:t>
            </a:r>
            <a:endParaRPr lang="en-IN" dirty="0"/>
          </a:p>
          <a:p>
            <a:pPr lvl="3"/>
            <a:r>
              <a:rPr lang="en-IN" dirty="0" err="1"/>
              <a:t>Login_action.php</a:t>
            </a:r>
            <a:endParaRPr lang="en-IN" dirty="0"/>
          </a:p>
          <a:p>
            <a:pPr lvl="3"/>
            <a:r>
              <a:rPr lang="en-IN" dirty="0"/>
              <a:t>Loginvalidate.js</a:t>
            </a:r>
          </a:p>
          <a:p>
            <a:pPr lvl="3"/>
            <a:r>
              <a:rPr lang="en-IN" dirty="0"/>
              <a:t>Loginstyle.css</a:t>
            </a:r>
          </a:p>
          <a:p>
            <a:r>
              <a:rPr lang="en-IN" dirty="0"/>
              <a:t>There are two fields in this file: username and password. Upon entering correct credentials, user is redirected to </a:t>
            </a:r>
            <a:r>
              <a:rPr lang="en-IN" dirty="0" err="1"/>
              <a:t>otp</a:t>
            </a:r>
            <a:r>
              <a:rPr lang="en-IN" dirty="0"/>
              <a:t> page.</a:t>
            </a:r>
          </a:p>
          <a:p>
            <a:r>
              <a:rPr lang="en-IN" dirty="0"/>
              <a:t>There is a provision to view the hidden password by clicking on the eye icon.</a:t>
            </a:r>
          </a:p>
          <a:p>
            <a:pPr lvl="4"/>
            <a:endParaRPr lang="en-IN" dirty="0"/>
          </a:p>
        </p:txBody>
      </p:sp>
      <p:sp>
        <p:nvSpPr>
          <p:cNvPr id="4" name="Slide Number Placeholder 3">
            <a:extLst>
              <a:ext uri="{FF2B5EF4-FFF2-40B4-BE49-F238E27FC236}">
                <a16:creationId xmlns:a16="http://schemas.microsoft.com/office/drawing/2014/main" id="{60A774FF-4ACD-38A9-42A7-E422CF3DFCA5}"/>
              </a:ext>
            </a:extLst>
          </p:cNvPr>
          <p:cNvSpPr>
            <a:spLocks noGrp="1"/>
          </p:cNvSpPr>
          <p:nvPr>
            <p:ph type="sldNum" sz="quarter" idx="12"/>
          </p:nvPr>
        </p:nvSpPr>
        <p:spPr/>
        <p:txBody>
          <a:bodyPr/>
          <a:lstStyle/>
          <a:p>
            <a:fld id="{8D0AFDD5-844D-364D-8AEC-50CF4D36D55D}" type="slidenum">
              <a:rPr lang="en-US" noProof="0" smtClean="0"/>
              <a:t>19</a:t>
            </a:fld>
            <a:endParaRPr lang="en-US" noProof="0"/>
          </a:p>
        </p:txBody>
      </p:sp>
      <p:sp>
        <p:nvSpPr>
          <p:cNvPr id="5" name="Footer Placeholder 4">
            <a:extLst>
              <a:ext uri="{FF2B5EF4-FFF2-40B4-BE49-F238E27FC236}">
                <a16:creationId xmlns:a16="http://schemas.microsoft.com/office/drawing/2014/main" id="{37235A5C-DDC3-91F0-3229-34C8664F4C44}"/>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ADF5ED22-2D74-A4C2-AF85-77CD11E27DDB}"/>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677630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417320" y="2294971"/>
            <a:ext cx="5010912" cy="2130552"/>
          </a:xfrm>
        </p:spPr>
        <p:txBody>
          <a:bodyPr/>
          <a:lstStyle/>
          <a:p>
            <a:r>
              <a:rPr lang="en-US" sz="1800" dirty="0"/>
              <a:t>What we have created is a simple, easy-to-use and a carefully crafted forum for our college. Our aim is to create a platform for students of our college to share their views on topics associated to MIT and also to inculcate intellectual discussions about them.</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2</a:t>
            </a:fld>
            <a:endParaRPr lang="en-US" dirty="0"/>
          </a:p>
        </p:txBody>
      </p:sp>
      <p:pic>
        <p:nvPicPr>
          <p:cNvPr id="11" name="Picture Placeholder 10">
            <a:extLst>
              <a:ext uri="{FF2B5EF4-FFF2-40B4-BE49-F238E27FC236}">
                <a16:creationId xmlns:a16="http://schemas.microsoft.com/office/drawing/2014/main" id="{EDA27C2E-66A5-C0AB-482C-4C635CF24339}"/>
              </a:ext>
            </a:extLst>
          </p:cNvPr>
          <p:cNvPicPr>
            <a:picLocks noGrp="1" noChangeAspect="1"/>
          </p:cNvPicPr>
          <p:nvPr>
            <p:ph type="pic" sz="quarter" idx="13"/>
          </p:nvPr>
        </p:nvPicPr>
        <p:blipFill>
          <a:blip r:embed="rId2"/>
          <a:srcRect t="5990" b="5990"/>
          <a:stretch>
            <a:fillRect/>
          </a:stretch>
        </p:blipFill>
        <p:spPr/>
      </p:pic>
    </p:spTree>
    <p:extLst>
      <p:ext uri="{BB962C8B-B14F-4D97-AF65-F5344CB8AC3E}">
        <p14:creationId xmlns:p14="http://schemas.microsoft.com/office/powerpoint/2010/main" val="37800028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26AA3-8321-8CB6-6116-9D46426D4C66}"/>
              </a:ext>
            </a:extLst>
          </p:cNvPr>
          <p:cNvSpPr>
            <a:spLocks noGrp="1"/>
          </p:cNvSpPr>
          <p:nvPr>
            <p:ph type="title"/>
          </p:nvPr>
        </p:nvSpPr>
        <p:spPr/>
        <p:txBody>
          <a:bodyPr/>
          <a:lstStyle/>
          <a:p>
            <a:r>
              <a:rPr lang="en-IN" dirty="0"/>
              <a:t>OTP Validation</a:t>
            </a:r>
          </a:p>
        </p:txBody>
      </p:sp>
      <p:sp>
        <p:nvSpPr>
          <p:cNvPr id="3" name="Content Placeholder 2">
            <a:extLst>
              <a:ext uri="{FF2B5EF4-FFF2-40B4-BE49-F238E27FC236}">
                <a16:creationId xmlns:a16="http://schemas.microsoft.com/office/drawing/2014/main" id="{69CABA75-1A3F-278C-21E1-CFB4D2A486EB}"/>
              </a:ext>
            </a:extLst>
          </p:cNvPr>
          <p:cNvSpPr>
            <a:spLocks noGrp="1"/>
          </p:cNvSpPr>
          <p:nvPr>
            <p:ph idx="1"/>
          </p:nvPr>
        </p:nvSpPr>
        <p:spPr/>
        <p:txBody>
          <a:bodyPr/>
          <a:lstStyle/>
          <a:p>
            <a:r>
              <a:rPr lang="en-IN" dirty="0"/>
              <a:t>After correctly entering the username and password, </a:t>
            </a:r>
            <a:r>
              <a:rPr lang="en-IN" dirty="0" err="1"/>
              <a:t>otp</a:t>
            </a:r>
            <a:r>
              <a:rPr lang="en-IN" dirty="0"/>
              <a:t> is sent to the user’s email. A six-digit </a:t>
            </a:r>
            <a:r>
              <a:rPr lang="en-IN" dirty="0" err="1"/>
              <a:t>otp</a:t>
            </a:r>
            <a:r>
              <a:rPr lang="en-IN" dirty="0"/>
              <a:t> is randomly generated through </a:t>
            </a:r>
            <a:r>
              <a:rPr lang="en-IN" dirty="0">
                <a:latin typeface="Courier New" panose="02070309020205020404" pitchFamily="49" charset="0"/>
                <a:cs typeface="Courier New" panose="02070309020205020404" pitchFamily="49" charset="0"/>
              </a:rPr>
              <a:t>rand()</a:t>
            </a:r>
            <a:r>
              <a:rPr lang="en-IN" dirty="0"/>
              <a:t>function.</a:t>
            </a:r>
          </a:p>
          <a:p>
            <a:r>
              <a:rPr lang="en-IN" dirty="0"/>
              <a:t>A Google SMTP(Simple mail transfer protocol) server is used to send the </a:t>
            </a:r>
            <a:r>
              <a:rPr lang="en-IN" dirty="0" err="1"/>
              <a:t>otp</a:t>
            </a:r>
            <a:r>
              <a:rPr lang="en-IN" dirty="0"/>
              <a:t> to the user. This is managed by </a:t>
            </a:r>
            <a:r>
              <a:rPr lang="en-IN" dirty="0" err="1"/>
              <a:t>mailsendersmtp.php</a:t>
            </a:r>
            <a:r>
              <a:rPr lang="en-IN" dirty="0"/>
              <a:t>.</a:t>
            </a:r>
          </a:p>
          <a:p>
            <a:r>
              <a:rPr lang="en-IN" dirty="0"/>
              <a:t>There is also a expiration time for this </a:t>
            </a:r>
            <a:r>
              <a:rPr lang="en-IN" dirty="0" err="1"/>
              <a:t>otp</a:t>
            </a:r>
            <a:r>
              <a:rPr lang="en-IN" dirty="0"/>
              <a:t>. It is valid only for 15 minutes. This is achieved through the following things:</a:t>
            </a:r>
          </a:p>
          <a:p>
            <a:pPr lvl="2"/>
            <a:r>
              <a:rPr lang="en-IN" dirty="0"/>
              <a:t>OTP creation time is stored in the database. Expiration is managed through DATE_ADD(</a:t>
            </a:r>
            <a:r>
              <a:rPr lang="en-IN" dirty="0" err="1"/>
              <a:t>created_at</a:t>
            </a:r>
            <a:r>
              <a:rPr lang="en-IN" dirty="0"/>
              <a:t>, INTERVAL 15 MINUTE). This adds 15 minutes to the creation time and check is done to make sure that current time is lesser than this new timestamp created through </a:t>
            </a:r>
            <a:r>
              <a:rPr lang="en-IN" dirty="0" err="1"/>
              <a:t>date_add</a:t>
            </a:r>
            <a:r>
              <a:rPr lang="en-IN" dirty="0"/>
              <a:t>() function.</a:t>
            </a:r>
          </a:p>
        </p:txBody>
      </p:sp>
      <p:sp>
        <p:nvSpPr>
          <p:cNvPr id="4" name="Slide Number Placeholder 3">
            <a:extLst>
              <a:ext uri="{FF2B5EF4-FFF2-40B4-BE49-F238E27FC236}">
                <a16:creationId xmlns:a16="http://schemas.microsoft.com/office/drawing/2014/main" id="{A123AAC9-0771-B044-4C50-4C8C5A119C56}"/>
              </a:ext>
            </a:extLst>
          </p:cNvPr>
          <p:cNvSpPr>
            <a:spLocks noGrp="1"/>
          </p:cNvSpPr>
          <p:nvPr>
            <p:ph type="sldNum" sz="quarter" idx="12"/>
          </p:nvPr>
        </p:nvSpPr>
        <p:spPr/>
        <p:txBody>
          <a:bodyPr/>
          <a:lstStyle/>
          <a:p>
            <a:fld id="{8D0AFDD5-844D-364D-8AEC-50CF4D36D55D}" type="slidenum">
              <a:rPr lang="en-US" noProof="0" smtClean="0"/>
              <a:t>20</a:t>
            </a:fld>
            <a:endParaRPr lang="en-US" noProof="0"/>
          </a:p>
        </p:txBody>
      </p:sp>
      <p:sp>
        <p:nvSpPr>
          <p:cNvPr id="5" name="Footer Placeholder 4">
            <a:extLst>
              <a:ext uri="{FF2B5EF4-FFF2-40B4-BE49-F238E27FC236}">
                <a16:creationId xmlns:a16="http://schemas.microsoft.com/office/drawing/2014/main" id="{414665E7-24F5-3741-A62A-335BB8057B25}"/>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B2ADEC9D-80DE-500D-E45D-F7E948556E74}"/>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8809953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ED014-BC64-965A-336B-38DA101A8767}"/>
              </a:ext>
            </a:extLst>
          </p:cNvPr>
          <p:cNvSpPr>
            <a:spLocks noGrp="1"/>
          </p:cNvSpPr>
          <p:nvPr>
            <p:ph type="title"/>
          </p:nvPr>
        </p:nvSpPr>
        <p:spPr>
          <a:xfrm>
            <a:off x="731520" y="1947672"/>
            <a:ext cx="4270248" cy="1938528"/>
          </a:xfrm>
        </p:spPr>
        <p:txBody>
          <a:bodyPr/>
          <a:lstStyle/>
          <a:p>
            <a:r>
              <a:rPr lang="en-IN" dirty="0"/>
              <a:t>Chapter 3</a:t>
            </a:r>
          </a:p>
        </p:txBody>
      </p:sp>
      <p:sp>
        <p:nvSpPr>
          <p:cNvPr id="3" name="Text Placeholder 2">
            <a:extLst>
              <a:ext uri="{FF2B5EF4-FFF2-40B4-BE49-F238E27FC236}">
                <a16:creationId xmlns:a16="http://schemas.microsoft.com/office/drawing/2014/main" id="{ADB12744-D38F-0087-EA45-FBB4976E3D08}"/>
              </a:ext>
            </a:extLst>
          </p:cNvPr>
          <p:cNvSpPr>
            <a:spLocks noGrp="1"/>
          </p:cNvSpPr>
          <p:nvPr>
            <p:ph type="body" idx="1"/>
          </p:nvPr>
        </p:nvSpPr>
        <p:spPr/>
        <p:txBody>
          <a:bodyPr/>
          <a:lstStyle/>
          <a:p>
            <a:r>
              <a:rPr lang="en-IN" sz="3200" dirty="0"/>
              <a:t>Categories, posts and replies</a:t>
            </a:r>
          </a:p>
        </p:txBody>
      </p:sp>
      <p:pic>
        <p:nvPicPr>
          <p:cNvPr id="8" name="Picture Placeholder 7">
            <a:extLst>
              <a:ext uri="{FF2B5EF4-FFF2-40B4-BE49-F238E27FC236}">
                <a16:creationId xmlns:a16="http://schemas.microsoft.com/office/drawing/2014/main" id="{A2C09C23-C6F4-EF85-9A5B-58125467A521}"/>
              </a:ext>
            </a:extLst>
          </p:cNvPr>
          <p:cNvPicPr>
            <a:picLocks noGrp="1" noChangeAspect="1"/>
          </p:cNvPicPr>
          <p:nvPr>
            <p:ph type="pic" sz="quarter" idx="10"/>
          </p:nvPr>
        </p:nvPicPr>
        <p:blipFill>
          <a:blip r:embed="rId2"/>
          <a:srcRect/>
          <a:stretch>
            <a:fillRect/>
          </a:stretch>
        </p:blipFill>
        <p:spPr/>
      </p:pic>
    </p:spTree>
    <p:extLst>
      <p:ext uri="{BB962C8B-B14F-4D97-AF65-F5344CB8AC3E}">
        <p14:creationId xmlns:p14="http://schemas.microsoft.com/office/powerpoint/2010/main" val="9887074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CB6F7-24FD-B9E9-F621-C7B39CE9BC42}"/>
              </a:ext>
            </a:extLst>
          </p:cNvPr>
          <p:cNvSpPr>
            <a:spLocks noGrp="1"/>
          </p:cNvSpPr>
          <p:nvPr>
            <p:ph type="title"/>
          </p:nvPr>
        </p:nvSpPr>
        <p:spPr/>
        <p:txBody>
          <a:bodyPr/>
          <a:lstStyle/>
          <a:p>
            <a:r>
              <a:rPr lang="en-IN" sz="5400" dirty="0" err="1"/>
              <a:t>Categories,posts</a:t>
            </a:r>
            <a:r>
              <a:rPr lang="en-IN" sz="5400" dirty="0"/>
              <a:t> and replies</a:t>
            </a:r>
          </a:p>
        </p:txBody>
      </p:sp>
      <p:sp>
        <p:nvSpPr>
          <p:cNvPr id="3" name="Content Placeholder 2">
            <a:extLst>
              <a:ext uri="{FF2B5EF4-FFF2-40B4-BE49-F238E27FC236}">
                <a16:creationId xmlns:a16="http://schemas.microsoft.com/office/drawing/2014/main" id="{D37D36B9-727C-5DFD-8D85-F1AA21AE994F}"/>
              </a:ext>
            </a:extLst>
          </p:cNvPr>
          <p:cNvSpPr>
            <a:spLocks noGrp="1"/>
          </p:cNvSpPr>
          <p:nvPr>
            <p:ph idx="1"/>
          </p:nvPr>
        </p:nvSpPr>
        <p:spPr/>
        <p:txBody>
          <a:bodyPr/>
          <a:lstStyle/>
          <a:p>
            <a:r>
              <a:rPr lang="en-IN" dirty="0"/>
              <a:t>Basic structure of our forum looks like this:</a:t>
            </a:r>
          </a:p>
          <a:p>
            <a:pPr lvl="1"/>
            <a:r>
              <a:rPr lang="en-IN" dirty="0"/>
              <a:t>Categories </a:t>
            </a:r>
            <a:r>
              <a:rPr lang="en-IN" dirty="0">
                <a:sym typeface="Wingdings" panose="05000000000000000000" pitchFamily="2" charset="2"/>
              </a:rPr>
              <a:t> </a:t>
            </a:r>
            <a:r>
              <a:rPr lang="en-IN" dirty="0"/>
              <a:t>posts related to the category </a:t>
            </a:r>
            <a:r>
              <a:rPr lang="en-IN" dirty="0">
                <a:sym typeface="Wingdings" panose="05000000000000000000" pitchFamily="2" charset="2"/>
              </a:rPr>
              <a:t> </a:t>
            </a:r>
            <a:r>
              <a:rPr lang="en-IN" dirty="0"/>
              <a:t> replies to the selected post.</a:t>
            </a:r>
          </a:p>
          <a:p>
            <a:r>
              <a:rPr lang="en-IN" dirty="0"/>
              <a:t>Categories are basically communities related to several topics like sports, events, academics etc..</a:t>
            </a:r>
          </a:p>
          <a:p>
            <a:r>
              <a:rPr lang="en-IN" dirty="0"/>
              <a:t>User can discuss about these topics through the forms of posts and replies to those posts. </a:t>
            </a:r>
          </a:p>
          <a:p>
            <a:r>
              <a:rPr lang="en-IN" dirty="0"/>
              <a:t>Posts and replies are moderated by the admins to make sure that all the contents are safe for all the users. </a:t>
            </a:r>
          </a:p>
        </p:txBody>
      </p:sp>
      <p:sp>
        <p:nvSpPr>
          <p:cNvPr id="4" name="Slide Number Placeholder 3">
            <a:extLst>
              <a:ext uri="{FF2B5EF4-FFF2-40B4-BE49-F238E27FC236}">
                <a16:creationId xmlns:a16="http://schemas.microsoft.com/office/drawing/2014/main" id="{7B499EE7-CA56-4D99-B386-141C6B812900}"/>
              </a:ext>
            </a:extLst>
          </p:cNvPr>
          <p:cNvSpPr>
            <a:spLocks noGrp="1"/>
          </p:cNvSpPr>
          <p:nvPr>
            <p:ph type="sldNum" sz="quarter" idx="12"/>
          </p:nvPr>
        </p:nvSpPr>
        <p:spPr/>
        <p:txBody>
          <a:bodyPr/>
          <a:lstStyle/>
          <a:p>
            <a:fld id="{8D0AFDD5-844D-364D-8AEC-50CF4D36D55D}" type="slidenum">
              <a:rPr lang="en-US" noProof="0" smtClean="0"/>
              <a:t>22</a:t>
            </a:fld>
            <a:endParaRPr lang="en-US" noProof="0"/>
          </a:p>
        </p:txBody>
      </p:sp>
      <p:sp>
        <p:nvSpPr>
          <p:cNvPr id="5" name="Footer Placeholder 4">
            <a:extLst>
              <a:ext uri="{FF2B5EF4-FFF2-40B4-BE49-F238E27FC236}">
                <a16:creationId xmlns:a16="http://schemas.microsoft.com/office/drawing/2014/main" id="{A38B0316-FDD3-227F-28F8-BA2C4E62EBCD}"/>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293E3BBF-ACA4-478C-6062-97E0F3B8C2E3}"/>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453003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1AC3F-1D39-EE70-94AE-9E30A319372A}"/>
              </a:ext>
            </a:extLst>
          </p:cNvPr>
          <p:cNvSpPr>
            <a:spLocks noGrp="1"/>
          </p:cNvSpPr>
          <p:nvPr>
            <p:ph type="title"/>
          </p:nvPr>
        </p:nvSpPr>
        <p:spPr/>
        <p:txBody>
          <a:bodyPr/>
          <a:lstStyle/>
          <a:p>
            <a:r>
              <a:rPr lang="en-IN" dirty="0"/>
              <a:t>Categories</a:t>
            </a:r>
          </a:p>
        </p:txBody>
      </p:sp>
      <p:sp>
        <p:nvSpPr>
          <p:cNvPr id="3" name="Content Placeholder 2">
            <a:extLst>
              <a:ext uri="{FF2B5EF4-FFF2-40B4-BE49-F238E27FC236}">
                <a16:creationId xmlns:a16="http://schemas.microsoft.com/office/drawing/2014/main" id="{1C984A0A-B82E-3C67-1F7E-B42412A0CDE9}"/>
              </a:ext>
            </a:extLst>
          </p:cNvPr>
          <p:cNvSpPr>
            <a:spLocks noGrp="1"/>
          </p:cNvSpPr>
          <p:nvPr>
            <p:ph idx="1"/>
          </p:nvPr>
        </p:nvSpPr>
        <p:spPr/>
        <p:txBody>
          <a:bodyPr/>
          <a:lstStyle/>
          <a:p>
            <a:r>
              <a:rPr lang="en-IN" dirty="0"/>
              <a:t>A category has five components:</a:t>
            </a:r>
          </a:p>
          <a:p>
            <a:pPr lvl="2"/>
            <a:r>
              <a:rPr lang="en-IN" dirty="0" err="1"/>
              <a:t>Cat_id</a:t>
            </a:r>
            <a:r>
              <a:rPr lang="en-IN" dirty="0"/>
              <a:t>(unique id that defines a category)</a:t>
            </a:r>
          </a:p>
          <a:p>
            <a:pPr lvl="2"/>
            <a:r>
              <a:rPr lang="en-IN" dirty="0"/>
              <a:t>Category name</a:t>
            </a:r>
          </a:p>
          <a:p>
            <a:pPr lvl="2"/>
            <a:r>
              <a:rPr lang="en-IN" dirty="0"/>
              <a:t>Category image</a:t>
            </a:r>
          </a:p>
          <a:p>
            <a:pPr lvl="2"/>
            <a:r>
              <a:rPr lang="en-IN" dirty="0"/>
              <a:t>Category description</a:t>
            </a:r>
          </a:p>
          <a:p>
            <a:pPr lvl="2"/>
            <a:r>
              <a:rPr lang="en-IN" dirty="0"/>
              <a:t>Posts related to the category.</a:t>
            </a:r>
          </a:p>
          <a:p>
            <a:pPr lvl="2"/>
            <a:endParaRPr lang="en-IN" dirty="0"/>
          </a:p>
          <a:p>
            <a:pPr marL="914400" lvl="2" indent="0">
              <a:buNone/>
            </a:pPr>
            <a:endParaRPr lang="en-IN" dirty="0"/>
          </a:p>
          <a:p>
            <a:r>
              <a:rPr lang="en-IN" dirty="0"/>
              <a:t>These categories are displayed as blocks and all these blocks are clickable. Clicking action redirects the user to the posts page.</a:t>
            </a:r>
          </a:p>
        </p:txBody>
      </p:sp>
      <p:sp>
        <p:nvSpPr>
          <p:cNvPr id="4" name="Slide Number Placeholder 3">
            <a:extLst>
              <a:ext uri="{FF2B5EF4-FFF2-40B4-BE49-F238E27FC236}">
                <a16:creationId xmlns:a16="http://schemas.microsoft.com/office/drawing/2014/main" id="{519F909C-4179-B43C-5798-0A6D7CBF9476}"/>
              </a:ext>
            </a:extLst>
          </p:cNvPr>
          <p:cNvSpPr>
            <a:spLocks noGrp="1"/>
          </p:cNvSpPr>
          <p:nvPr>
            <p:ph type="sldNum" sz="quarter" idx="12"/>
          </p:nvPr>
        </p:nvSpPr>
        <p:spPr/>
        <p:txBody>
          <a:bodyPr/>
          <a:lstStyle/>
          <a:p>
            <a:fld id="{8D0AFDD5-844D-364D-8AEC-50CF4D36D55D}" type="slidenum">
              <a:rPr lang="en-US" noProof="0" smtClean="0"/>
              <a:t>23</a:t>
            </a:fld>
            <a:endParaRPr lang="en-US" noProof="0"/>
          </a:p>
        </p:txBody>
      </p:sp>
      <p:sp>
        <p:nvSpPr>
          <p:cNvPr id="5" name="Footer Placeholder 4">
            <a:extLst>
              <a:ext uri="{FF2B5EF4-FFF2-40B4-BE49-F238E27FC236}">
                <a16:creationId xmlns:a16="http://schemas.microsoft.com/office/drawing/2014/main" id="{778B912B-6C98-4C38-CDE4-D06EE94CA232}"/>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7ADFE9D1-6721-6268-6F69-AA4A43D89FF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3290190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FC578-686F-537B-362D-BBEE815784A8}"/>
              </a:ext>
            </a:extLst>
          </p:cNvPr>
          <p:cNvSpPr>
            <a:spLocks noGrp="1"/>
          </p:cNvSpPr>
          <p:nvPr>
            <p:ph type="title"/>
          </p:nvPr>
        </p:nvSpPr>
        <p:spPr/>
        <p:txBody>
          <a:bodyPr/>
          <a:lstStyle/>
          <a:p>
            <a:r>
              <a:rPr lang="en-IN" dirty="0"/>
              <a:t>Categories</a:t>
            </a:r>
          </a:p>
        </p:txBody>
      </p:sp>
      <p:sp>
        <p:nvSpPr>
          <p:cNvPr id="3" name="Content Placeholder 2">
            <a:extLst>
              <a:ext uri="{FF2B5EF4-FFF2-40B4-BE49-F238E27FC236}">
                <a16:creationId xmlns:a16="http://schemas.microsoft.com/office/drawing/2014/main" id="{DD81AA9D-FA44-3D15-4477-C65F0DB31A9E}"/>
              </a:ext>
            </a:extLst>
          </p:cNvPr>
          <p:cNvSpPr>
            <a:spLocks noGrp="1"/>
          </p:cNvSpPr>
          <p:nvPr>
            <p:ph idx="1"/>
          </p:nvPr>
        </p:nvSpPr>
        <p:spPr/>
        <p:txBody>
          <a:bodyPr/>
          <a:lstStyle/>
          <a:p>
            <a:r>
              <a:rPr lang="en-IN" dirty="0"/>
              <a:t>Categories are managed through the following files:</a:t>
            </a:r>
          </a:p>
          <a:p>
            <a:pPr lvl="2"/>
            <a:r>
              <a:rPr lang="en-IN" dirty="0" err="1"/>
              <a:t>Viewcat.php</a:t>
            </a:r>
            <a:endParaRPr lang="en-IN" dirty="0"/>
          </a:p>
          <a:p>
            <a:pPr lvl="2"/>
            <a:r>
              <a:rPr lang="en-IN" dirty="0"/>
              <a:t>Catstyle.css</a:t>
            </a:r>
          </a:p>
          <a:p>
            <a:pPr lvl="2"/>
            <a:r>
              <a:rPr lang="en-IN" dirty="0"/>
              <a:t>Cat_post.js</a:t>
            </a:r>
          </a:p>
          <a:p>
            <a:r>
              <a:rPr lang="en-IN" dirty="0"/>
              <a:t>Cat_post.js has two functions. It makes the div blocks clickable and also transfers the </a:t>
            </a:r>
            <a:r>
              <a:rPr lang="en-IN" dirty="0" err="1"/>
              <a:t>cat_id</a:t>
            </a:r>
            <a:r>
              <a:rPr lang="en-IN" dirty="0"/>
              <a:t> to the post page so that related posts can be shown.</a:t>
            </a:r>
          </a:p>
          <a:p>
            <a:r>
              <a:rPr lang="en-IN" dirty="0"/>
              <a:t>Grid display has been used to make sure that alignment doesn’t go out of hand when new categories are created. Height of the div blocks are automatically adjusted to fit the content and the image.</a:t>
            </a:r>
          </a:p>
          <a:p>
            <a:endParaRPr lang="en-IN" dirty="0"/>
          </a:p>
          <a:p>
            <a:endParaRPr lang="en-IN" dirty="0"/>
          </a:p>
        </p:txBody>
      </p:sp>
      <p:sp>
        <p:nvSpPr>
          <p:cNvPr id="4" name="Slide Number Placeholder 3">
            <a:extLst>
              <a:ext uri="{FF2B5EF4-FFF2-40B4-BE49-F238E27FC236}">
                <a16:creationId xmlns:a16="http://schemas.microsoft.com/office/drawing/2014/main" id="{9942B05A-0FE8-A499-0DC8-AEF02807F1FA}"/>
              </a:ext>
            </a:extLst>
          </p:cNvPr>
          <p:cNvSpPr>
            <a:spLocks noGrp="1"/>
          </p:cNvSpPr>
          <p:nvPr>
            <p:ph type="sldNum" sz="quarter" idx="12"/>
          </p:nvPr>
        </p:nvSpPr>
        <p:spPr/>
        <p:txBody>
          <a:bodyPr/>
          <a:lstStyle/>
          <a:p>
            <a:fld id="{8D0AFDD5-844D-364D-8AEC-50CF4D36D55D}" type="slidenum">
              <a:rPr lang="en-US" noProof="0" smtClean="0"/>
              <a:t>24</a:t>
            </a:fld>
            <a:endParaRPr lang="en-US" noProof="0"/>
          </a:p>
        </p:txBody>
      </p:sp>
      <p:sp>
        <p:nvSpPr>
          <p:cNvPr id="5" name="Footer Placeholder 4">
            <a:extLst>
              <a:ext uri="{FF2B5EF4-FFF2-40B4-BE49-F238E27FC236}">
                <a16:creationId xmlns:a16="http://schemas.microsoft.com/office/drawing/2014/main" id="{6918CA7C-5D75-61F4-8A01-F479A556A0AA}"/>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586E66A9-3A48-92E2-5E10-540C1175A520}"/>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29683758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053D6-B088-6A42-6D23-A2F9F398148E}"/>
              </a:ext>
            </a:extLst>
          </p:cNvPr>
          <p:cNvSpPr>
            <a:spLocks noGrp="1"/>
          </p:cNvSpPr>
          <p:nvPr>
            <p:ph type="title"/>
          </p:nvPr>
        </p:nvSpPr>
        <p:spPr/>
        <p:txBody>
          <a:bodyPr/>
          <a:lstStyle/>
          <a:p>
            <a:r>
              <a:rPr lang="en-IN" dirty="0"/>
              <a:t>Posts</a:t>
            </a:r>
          </a:p>
        </p:txBody>
      </p:sp>
      <p:sp>
        <p:nvSpPr>
          <p:cNvPr id="3" name="Content Placeholder 2">
            <a:extLst>
              <a:ext uri="{FF2B5EF4-FFF2-40B4-BE49-F238E27FC236}">
                <a16:creationId xmlns:a16="http://schemas.microsoft.com/office/drawing/2014/main" id="{398849FA-72AD-A951-861C-21C59EEF98D9}"/>
              </a:ext>
            </a:extLst>
          </p:cNvPr>
          <p:cNvSpPr>
            <a:spLocks noGrp="1"/>
          </p:cNvSpPr>
          <p:nvPr>
            <p:ph idx="1"/>
          </p:nvPr>
        </p:nvSpPr>
        <p:spPr/>
        <p:txBody>
          <a:bodyPr/>
          <a:lstStyle/>
          <a:p>
            <a:r>
              <a:rPr lang="en-IN" dirty="0"/>
              <a:t>Posts page gets the </a:t>
            </a:r>
            <a:r>
              <a:rPr lang="en-IN" dirty="0" err="1"/>
              <a:t>cat_id</a:t>
            </a:r>
            <a:r>
              <a:rPr lang="en-IN" dirty="0"/>
              <a:t> from the </a:t>
            </a:r>
            <a:r>
              <a:rPr lang="en-IN" dirty="0" err="1"/>
              <a:t>viewcat.php</a:t>
            </a:r>
            <a:r>
              <a:rPr lang="en-IN" dirty="0"/>
              <a:t> and queries all the posts related to the category.</a:t>
            </a:r>
          </a:p>
          <a:p>
            <a:r>
              <a:rPr lang="en-IN" dirty="0"/>
              <a:t>Posts contain the following elements:</a:t>
            </a:r>
          </a:p>
          <a:p>
            <a:pPr lvl="2"/>
            <a:r>
              <a:rPr lang="en-IN" dirty="0"/>
              <a:t>Post title</a:t>
            </a:r>
          </a:p>
          <a:p>
            <a:pPr lvl="2"/>
            <a:r>
              <a:rPr lang="en-IN" dirty="0"/>
              <a:t>Post image</a:t>
            </a:r>
          </a:p>
          <a:p>
            <a:pPr lvl="2"/>
            <a:r>
              <a:rPr lang="en-IN" dirty="0"/>
              <a:t>Post content</a:t>
            </a:r>
          </a:p>
          <a:p>
            <a:pPr lvl="2"/>
            <a:r>
              <a:rPr lang="en-IN" dirty="0"/>
              <a:t>ID of the post creator</a:t>
            </a:r>
          </a:p>
          <a:p>
            <a:pPr lvl="2"/>
            <a:r>
              <a:rPr lang="en-IN" dirty="0"/>
              <a:t>Time of creation</a:t>
            </a:r>
          </a:p>
          <a:p>
            <a:pPr lvl="2"/>
            <a:r>
              <a:rPr lang="en-IN" dirty="0"/>
              <a:t>Category in which the posts are posted.</a:t>
            </a:r>
          </a:p>
          <a:p>
            <a:pPr lvl="2"/>
            <a:r>
              <a:rPr lang="en-IN" dirty="0"/>
              <a:t>Replies to the post</a:t>
            </a:r>
          </a:p>
          <a:p>
            <a:pPr marL="914400" lvl="2" indent="0">
              <a:buNone/>
            </a:pPr>
            <a:endParaRPr lang="en-IN" dirty="0"/>
          </a:p>
          <a:p>
            <a:endParaRPr lang="en-IN" dirty="0"/>
          </a:p>
        </p:txBody>
      </p:sp>
      <p:sp>
        <p:nvSpPr>
          <p:cNvPr id="4" name="Slide Number Placeholder 3">
            <a:extLst>
              <a:ext uri="{FF2B5EF4-FFF2-40B4-BE49-F238E27FC236}">
                <a16:creationId xmlns:a16="http://schemas.microsoft.com/office/drawing/2014/main" id="{9B206DF6-E956-D77E-1816-42AB2E4E9B82}"/>
              </a:ext>
            </a:extLst>
          </p:cNvPr>
          <p:cNvSpPr>
            <a:spLocks noGrp="1"/>
          </p:cNvSpPr>
          <p:nvPr>
            <p:ph type="sldNum" sz="quarter" idx="12"/>
          </p:nvPr>
        </p:nvSpPr>
        <p:spPr/>
        <p:txBody>
          <a:bodyPr/>
          <a:lstStyle/>
          <a:p>
            <a:fld id="{8D0AFDD5-844D-364D-8AEC-50CF4D36D55D}" type="slidenum">
              <a:rPr lang="en-US" noProof="0" smtClean="0"/>
              <a:t>25</a:t>
            </a:fld>
            <a:endParaRPr lang="en-US" noProof="0"/>
          </a:p>
        </p:txBody>
      </p:sp>
      <p:sp>
        <p:nvSpPr>
          <p:cNvPr id="5" name="Footer Placeholder 4">
            <a:extLst>
              <a:ext uri="{FF2B5EF4-FFF2-40B4-BE49-F238E27FC236}">
                <a16:creationId xmlns:a16="http://schemas.microsoft.com/office/drawing/2014/main" id="{18C13C5D-A248-A91B-4E33-CE5CDC277F3D}"/>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1E6A2E44-31C4-2E94-A713-23CE4F75B288}"/>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8776435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E2FF1-36CA-A321-B00B-72E2A7062819}"/>
              </a:ext>
            </a:extLst>
          </p:cNvPr>
          <p:cNvSpPr>
            <a:spLocks noGrp="1"/>
          </p:cNvSpPr>
          <p:nvPr>
            <p:ph type="title"/>
          </p:nvPr>
        </p:nvSpPr>
        <p:spPr/>
        <p:txBody>
          <a:bodyPr/>
          <a:lstStyle/>
          <a:p>
            <a:r>
              <a:rPr lang="en-IN" dirty="0"/>
              <a:t>Posts</a:t>
            </a:r>
          </a:p>
        </p:txBody>
      </p:sp>
      <p:sp>
        <p:nvSpPr>
          <p:cNvPr id="3" name="Content Placeholder 2">
            <a:extLst>
              <a:ext uri="{FF2B5EF4-FFF2-40B4-BE49-F238E27FC236}">
                <a16:creationId xmlns:a16="http://schemas.microsoft.com/office/drawing/2014/main" id="{D732B1B8-B33A-243B-CA1C-21F4259D5EDC}"/>
              </a:ext>
            </a:extLst>
          </p:cNvPr>
          <p:cNvSpPr>
            <a:spLocks noGrp="1"/>
          </p:cNvSpPr>
          <p:nvPr>
            <p:ph idx="1"/>
          </p:nvPr>
        </p:nvSpPr>
        <p:spPr/>
        <p:txBody>
          <a:bodyPr/>
          <a:lstStyle/>
          <a:p>
            <a:r>
              <a:rPr lang="en-IN" dirty="0"/>
              <a:t>Post table is used in two ways: to display all the posts, to display all contents along with the replies.</a:t>
            </a:r>
          </a:p>
          <a:p>
            <a:r>
              <a:rPr lang="en-IN" dirty="0"/>
              <a:t>The display is managed by the following files:</a:t>
            </a:r>
          </a:p>
          <a:p>
            <a:pPr lvl="3"/>
            <a:r>
              <a:rPr lang="en-IN" dirty="0" err="1"/>
              <a:t>Viewpost.php</a:t>
            </a:r>
            <a:endParaRPr lang="en-IN" dirty="0"/>
          </a:p>
          <a:p>
            <a:pPr lvl="3"/>
            <a:r>
              <a:rPr lang="en-IN" dirty="0"/>
              <a:t>Poststyle.css</a:t>
            </a:r>
          </a:p>
          <a:p>
            <a:pPr lvl="3"/>
            <a:r>
              <a:rPr lang="en-IN" dirty="0"/>
              <a:t>Post.js</a:t>
            </a:r>
          </a:p>
          <a:p>
            <a:r>
              <a:rPr lang="en-IN" dirty="0"/>
              <a:t>Like categories, </a:t>
            </a:r>
            <a:r>
              <a:rPr lang="en-IN" dirty="0" err="1"/>
              <a:t>viewpost.php</a:t>
            </a:r>
            <a:r>
              <a:rPr lang="en-IN" dirty="0"/>
              <a:t> displays all the posts as div blocks which are clickable. Upon clicking on them, the user is redirected to the </a:t>
            </a:r>
            <a:r>
              <a:rPr lang="en-IN" dirty="0" err="1"/>
              <a:t>fullpost.php</a:t>
            </a:r>
            <a:r>
              <a:rPr lang="en-IN" dirty="0"/>
              <a:t>.</a:t>
            </a:r>
          </a:p>
          <a:p>
            <a:r>
              <a:rPr lang="en-IN" dirty="0"/>
              <a:t>A post contains the date at which the post was created, the user who created the post in addition to title and content. The user is a clickable element which redirects to the user page.</a:t>
            </a:r>
          </a:p>
        </p:txBody>
      </p:sp>
      <p:sp>
        <p:nvSpPr>
          <p:cNvPr id="4" name="Slide Number Placeholder 3">
            <a:extLst>
              <a:ext uri="{FF2B5EF4-FFF2-40B4-BE49-F238E27FC236}">
                <a16:creationId xmlns:a16="http://schemas.microsoft.com/office/drawing/2014/main" id="{69B15DFC-DBC6-3819-C543-181FF221E507}"/>
              </a:ext>
            </a:extLst>
          </p:cNvPr>
          <p:cNvSpPr>
            <a:spLocks noGrp="1"/>
          </p:cNvSpPr>
          <p:nvPr>
            <p:ph type="sldNum" sz="quarter" idx="12"/>
          </p:nvPr>
        </p:nvSpPr>
        <p:spPr/>
        <p:txBody>
          <a:bodyPr/>
          <a:lstStyle/>
          <a:p>
            <a:fld id="{8D0AFDD5-844D-364D-8AEC-50CF4D36D55D}" type="slidenum">
              <a:rPr lang="en-US" noProof="0" smtClean="0"/>
              <a:t>26</a:t>
            </a:fld>
            <a:endParaRPr lang="en-US" noProof="0"/>
          </a:p>
        </p:txBody>
      </p:sp>
      <p:sp>
        <p:nvSpPr>
          <p:cNvPr id="5" name="Footer Placeholder 4">
            <a:extLst>
              <a:ext uri="{FF2B5EF4-FFF2-40B4-BE49-F238E27FC236}">
                <a16:creationId xmlns:a16="http://schemas.microsoft.com/office/drawing/2014/main" id="{E60ECD2E-E774-4D0D-6401-BCF0F51FF9DC}"/>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F6F11B10-39E3-D7BD-BCA5-F85A34983274}"/>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3974398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3E2C4-592F-BBA1-DC64-7353A370D2A2}"/>
              </a:ext>
            </a:extLst>
          </p:cNvPr>
          <p:cNvSpPr>
            <a:spLocks noGrp="1"/>
          </p:cNvSpPr>
          <p:nvPr>
            <p:ph type="title"/>
          </p:nvPr>
        </p:nvSpPr>
        <p:spPr/>
        <p:txBody>
          <a:bodyPr/>
          <a:lstStyle/>
          <a:p>
            <a:r>
              <a:rPr lang="en-IN" dirty="0"/>
              <a:t>Posts</a:t>
            </a:r>
          </a:p>
        </p:txBody>
      </p:sp>
      <p:sp>
        <p:nvSpPr>
          <p:cNvPr id="3" name="Content Placeholder 2">
            <a:extLst>
              <a:ext uri="{FF2B5EF4-FFF2-40B4-BE49-F238E27FC236}">
                <a16:creationId xmlns:a16="http://schemas.microsoft.com/office/drawing/2014/main" id="{00C3A40C-AF16-BBB5-3638-FFF280097A99}"/>
              </a:ext>
            </a:extLst>
          </p:cNvPr>
          <p:cNvSpPr>
            <a:spLocks noGrp="1"/>
          </p:cNvSpPr>
          <p:nvPr>
            <p:ph idx="1"/>
          </p:nvPr>
        </p:nvSpPr>
        <p:spPr/>
        <p:txBody>
          <a:bodyPr/>
          <a:lstStyle/>
          <a:p>
            <a:r>
              <a:rPr lang="en-IN" dirty="0"/>
              <a:t>As explained before, clicking on the post redirects to the </a:t>
            </a:r>
            <a:r>
              <a:rPr lang="en-IN" dirty="0" err="1"/>
              <a:t>fullpost</a:t>
            </a:r>
            <a:r>
              <a:rPr lang="en-IN" dirty="0"/>
              <a:t> page. </a:t>
            </a:r>
            <a:r>
              <a:rPr lang="en-IN" dirty="0" err="1"/>
              <a:t>Fullpost</a:t>
            </a:r>
            <a:r>
              <a:rPr lang="en-IN" dirty="0"/>
              <a:t> is a full fledged page that displays the title, image and content in a easy-to-read manner. </a:t>
            </a:r>
          </a:p>
          <a:p>
            <a:r>
              <a:rPr lang="en-IN" dirty="0"/>
              <a:t>The </a:t>
            </a:r>
            <a:r>
              <a:rPr lang="en-IN" dirty="0" err="1"/>
              <a:t>fullpost</a:t>
            </a:r>
            <a:r>
              <a:rPr lang="en-IN" dirty="0"/>
              <a:t> page is maintained by the following pages:</a:t>
            </a:r>
          </a:p>
          <a:p>
            <a:pPr lvl="3"/>
            <a:r>
              <a:rPr lang="en-IN" dirty="0" err="1"/>
              <a:t>Fullpost.php</a:t>
            </a:r>
            <a:endParaRPr lang="en-IN" dirty="0"/>
          </a:p>
          <a:p>
            <a:pPr lvl="3"/>
            <a:r>
              <a:rPr lang="en-IN" dirty="0"/>
              <a:t>Fullpost.js</a:t>
            </a:r>
          </a:p>
          <a:p>
            <a:pPr lvl="3"/>
            <a:r>
              <a:rPr lang="en-IN" dirty="0"/>
              <a:t>Fullpost.css</a:t>
            </a:r>
          </a:p>
          <a:p>
            <a:r>
              <a:rPr lang="en-IN" dirty="0"/>
              <a:t>Below the post section, user can find a reply section.</a:t>
            </a:r>
          </a:p>
          <a:p>
            <a:r>
              <a:rPr lang="en-IN" dirty="0"/>
              <a:t>Fullpost.js simply makes sure that any time a reply is added, it is shown immediately rather than requiring the user to reload the page. </a:t>
            </a:r>
          </a:p>
        </p:txBody>
      </p:sp>
      <p:sp>
        <p:nvSpPr>
          <p:cNvPr id="4" name="Slide Number Placeholder 3">
            <a:extLst>
              <a:ext uri="{FF2B5EF4-FFF2-40B4-BE49-F238E27FC236}">
                <a16:creationId xmlns:a16="http://schemas.microsoft.com/office/drawing/2014/main" id="{6BCB7E2B-5341-52DD-C369-75AE678D6FE9}"/>
              </a:ext>
            </a:extLst>
          </p:cNvPr>
          <p:cNvSpPr>
            <a:spLocks noGrp="1"/>
          </p:cNvSpPr>
          <p:nvPr>
            <p:ph type="sldNum" sz="quarter" idx="12"/>
          </p:nvPr>
        </p:nvSpPr>
        <p:spPr/>
        <p:txBody>
          <a:bodyPr/>
          <a:lstStyle/>
          <a:p>
            <a:fld id="{8D0AFDD5-844D-364D-8AEC-50CF4D36D55D}" type="slidenum">
              <a:rPr lang="en-US" noProof="0" smtClean="0"/>
              <a:t>27</a:t>
            </a:fld>
            <a:endParaRPr lang="en-US" noProof="0"/>
          </a:p>
        </p:txBody>
      </p:sp>
      <p:sp>
        <p:nvSpPr>
          <p:cNvPr id="5" name="Footer Placeholder 4">
            <a:extLst>
              <a:ext uri="{FF2B5EF4-FFF2-40B4-BE49-F238E27FC236}">
                <a16:creationId xmlns:a16="http://schemas.microsoft.com/office/drawing/2014/main" id="{36BF7878-62A9-79A6-C1E5-8F89AFA0F215}"/>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FFF598DD-D425-2676-6018-7BA6A28B693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26338172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DACF4-7ED5-8BAE-BAAE-78C2F3069402}"/>
              </a:ext>
            </a:extLst>
          </p:cNvPr>
          <p:cNvSpPr>
            <a:spLocks noGrp="1"/>
          </p:cNvSpPr>
          <p:nvPr>
            <p:ph type="title"/>
          </p:nvPr>
        </p:nvSpPr>
        <p:spPr/>
        <p:txBody>
          <a:bodyPr/>
          <a:lstStyle/>
          <a:p>
            <a:r>
              <a:rPr lang="en-IN" dirty="0"/>
              <a:t>Replies</a:t>
            </a:r>
          </a:p>
        </p:txBody>
      </p:sp>
      <p:sp>
        <p:nvSpPr>
          <p:cNvPr id="3" name="Content Placeholder 2">
            <a:extLst>
              <a:ext uri="{FF2B5EF4-FFF2-40B4-BE49-F238E27FC236}">
                <a16:creationId xmlns:a16="http://schemas.microsoft.com/office/drawing/2014/main" id="{61ACBDF5-BA4E-5CB4-8083-F88656E65D1C}"/>
              </a:ext>
            </a:extLst>
          </p:cNvPr>
          <p:cNvSpPr>
            <a:spLocks noGrp="1"/>
          </p:cNvSpPr>
          <p:nvPr>
            <p:ph idx="1"/>
          </p:nvPr>
        </p:nvSpPr>
        <p:spPr/>
        <p:txBody>
          <a:bodyPr/>
          <a:lstStyle/>
          <a:p>
            <a:r>
              <a:rPr lang="en-IN" dirty="0"/>
              <a:t>Reply section of the </a:t>
            </a:r>
            <a:r>
              <a:rPr lang="en-IN" dirty="0" err="1"/>
              <a:t>fullpost</a:t>
            </a:r>
            <a:r>
              <a:rPr lang="en-IN" dirty="0"/>
              <a:t> page has two functions:</a:t>
            </a:r>
          </a:p>
          <a:p>
            <a:pPr lvl="3"/>
            <a:r>
              <a:rPr lang="en-IN" dirty="0"/>
              <a:t>Display all the replies.</a:t>
            </a:r>
          </a:p>
          <a:p>
            <a:pPr lvl="3"/>
            <a:r>
              <a:rPr lang="en-IN" dirty="0"/>
              <a:t>Add a reply.</a:t>
            </a:r>
          </a:p>
          <a:p>
            <a:r>
              <a:rPr lang="en-IN" dirty="0"/>
              <a:t>Replies are displayed in descending order of creation. The latest reply comes first. This is achieved by storing the reply creation time in the reply table.</a:t>
            </a:r>
          </a:p>
          <a:p>
            <a:r>
              <a:rPr lang="en-IN" dirty="0"/>
              <a:t>Reply may contain any sort of symbols including quotations which might throw an error when it is passed through simple </a:t>
            </a:r>
            <a:r>
              <a:rPr lang="en-IN" dirty="0" err="1"/>
              <a:t>mysqli_query</a:t>
            </a:r>
            <a:r>
              <a:rPr lang="en-IN" dirty="0"/>
              <a:t>() function so prepared statements are used to securely store the replies in the reply table. </a:t>
            </a:r>
          </a:p>
          <a:p>
            <a:r>
              <a:rPr lang="en-IN" dirty="0"/>
              <a:t>Each reply is a node in a directed </a:t>
            </a:r>
            <a:r>
              <a:rPr lang="en-IN" dirty="0" err="1"/>
              <a:t>uncyclic</a:t>
            </a:r>
            <a:r>
              <a:rPr lang="en-IN" dirty="0"/>
              <a:t> graph. We have traversed through them using depth first search</a:t>
            </a:r>
          </a:p>
          <a:p>
            <a:pPr marL="0" indent="0">
              <a:buNone/>
            </a:pPr>
            <a:endParaRPr lang="en-IN" dirty="0"/>
          </a:p>
        </p:txBody>
      </p:sp>
      <p:sp>
        <p:nvSpPr>
          <p:cNvPr id="4" name="Slide Number Placeholder 3">
            <a:extLst>
              <a:ext uri="{FF2B5EF4-FFF2-40B4-BE49-F238E27FC236}">
                <a16:creationId xmlns:a16="http://schemas.microsoft.com/office/drawing/2014/main" id="{10E8FB87-082D-8E4C-6CD9-EE17D3F6CF8E}"/>
              </a:ext>
            </a:extLst>
          </p:cNvPr>
          <p:cNvSpPr>
            <a:spLocks noGrp="1"/>
          </p:cNvSpPr>
          <p:nvPr>
            <p:ph type="sldNum" sz="quarter" idx="12"/>
          </p:nvPr>
        </p:nvSpPr>
        <p:spPr/>
        <p:txBody>
          <a:bodyPr/>
          <a:lstStyle/>
          <a:p>
            <a:fld id="{8D0AFDD5-844D-364D-8AEC-50CF4D36D55D}" type="slidenum">
              <a:rPr lang="en-US" noProof="0" smtClean="0"/>
              <a:t>28</a:t>
            </a:fld>
            <a:endParaRPr lang="en-US" noProof="0"/>
          </a:p>
        </p:txBody>
      </p:sp>
      <p:sp>
        <p:nvSpPr>
          <p:cNvPr id="5" name="Footer Placeholder 4">
            <a:extLst>
              <a:ext uri="{FF2B5EF4-FFF2-40B4-BE49-F238E27FC236}">
                <a16:creationId xmlns:a16="http://schemas.microsoft.com/office/drawing/2014/main" id="{9B1B18D9-1744-FCDA-8BD2-091EC844277B}"/>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4E555461-518D-41D7-4CA7-540935E53CC6}"/>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735271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F9496-3D09-22D0-119F-CDAE927005D9}"/>
              </a:ext>
            </a:extLst>
          </p:cNvPr>
          <p:cNvSpPr>
            <a:spLocks noGrp="1"/>
          </p:cNvSpPr>
          <p:nvPr>
            <p:ph type="title"/>
          </p:nvPr>
        </p:nvSpPr>
        <p:spPr>
          <a:xfrm>
            <a:off x="731520" y="1947672"/>
            <a:ext cx="4001506" cy="1387875"/>
          </a:xfrm>
        </p:spPr>
        <p:txBody>
          <a:bodyPr/>
          <a:lstStyle/>
          <a:p>
            <a:r>
              <a:rPr lang="en-IN" dirty="0"/>
              <a:t>Chapter 4</a:t>
            </a:r>
          </a:p>
        </p:txBody>
      </p:sp>
      <p:sp>
        <p:nvSpPr>
          <p:cNvPr id="3" name="Text Placeholder 2">
            <a:extLst>
              <a:ext uri="{FF2B5EF4-FFF2-40B4-BE49-F238E27FC236}">
                <a16:creationId xmlns:a16="http://schemas.microsoft.com/office/drawing/2014/main" id="{5881A319-5CC3-BFE8-A20C-B5D0A8A4D143}"/>
              </a:ext>
            </a:extLst>
          </p:cNvPr>
          <p:cNvSpPr>
            <a:spLocks noGrp="1"/>
          </p:cNvSpPr>
          <p:nvPr>
            <p:ph type="body" idx="1"/>
          </p:nvPr>
        </p:nvSpPr>
        <p:spPr/>
        <p:txBody>
          <a:bodyPr/>
          <a:lstStyle/>
          <a:p>
            <a:r>
              <a:rPr lang="en-IN" dirty="0"/>
              <a:t>User page</a:t>
            </a:r>
          </a:p>
        </p:txBody>
      </p:sp>
      <p:pic>
        <p:nvPicPr>
          <p:cNvPr id="10" name="Picture Placeholder 9">
            <a:extLst>
              <a:ext uri="{FF2B5EF4-FFF2-40B4-BE49-F238E27FC236}">
                <a16:creationId xmlns:a16="http://schemas.microsoft.com/office/drawing/2014/main" id="{0428F58D-8634-9374-9770-3E3ABF43B29B}"/>
              </a:ext>
            </a:extLst>
          </p:cNvPr>
          <p:cNvPicPr>
            <a:picLocks noGrp="1" noChangeAspect="1"/>
          </p:cNvPicPr>
          <p:nvPr>
            <p:ph type="pic" sz="quarter" idx="10"/>
          </p:nvPr>
        </p:nvPicPr>
        <p:blipFill>
          <a:blip r:embed="rId2"/>
          <a:srcRect/>
          <a:stretch>
            <a:fillRect/>
          </a:stretch>
        </p:blipFill>
        <p:spPr/>
      </p:pic>
    </p:spTree>
    <p:extLst>
      <p:ext uri="{BB962C8B-B14F-4D97-AF65-F5344CB8AC3E}">
        <p14:creationId xmlns:p14="http://schemas.microsoft.com/office/powerpoint/2010/main" val="4262474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dirty="0"/>
              <a:t>Chapters</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a:xfrm>
            <a:off x="969264" y="2441448"/>
            <a:ext cx="1622425" cy="1622425"/>
          </a:xfrm>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4</a:t>
            </a:r>
          </a:p>
        </p:txBody>
      </p:sp>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7"/>
          </p:nvPr>
        </p:nvSpPr>
        <p:spPr/>
        <p:txBody>
          <a:bodyPr/>
          <a:lstStyle/>
          <a:p>
            <a:r>
              <a:rPr lang="en-US" dirty="0"/>
              <a:t>5</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dirty="0"/>
              <a:t>Database Structure</a:t>
            </a:r>
          </a:p>
          <a:p>
            <a:endParaRPr lang="en-US" dirty="0"/>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p:txBody>
          <a:bodyPr/>
          <a:lstStyle/>
          <a:p>
            <a:r>
              <a:rPr lang="en-US" dirty="0"/>
              <a:t>Signup and Login</a:t>
            </a:r>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p:txBody>
          <a:bodyPr/>
          <a:lstStyle/>
          <a:p>
            <a:r>
              <a:rPr lang="en-US" dirty="0"/>
              <a:t>Categories, posts and replies</a:t>
            </a:r>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p:txBody>
          <a:bodyPr/>
          <a:lstStyle/>
          <a:p>
            <a:r>
              <a:rPr lang="en-US" dirty="0"/>
              <a:t>User page</a:t>
            </a:r>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2"/>
          </p:nvPr>
        </p:nvSpPr>
        <p:spPr/>
        <p:txBody>
          <a:bodyPr/>
          <a:lstStyle/>
          <a:p>
            <a:r>
              <a:rPr lang="en-US" dirty="0"/>
              <a:t>Creating categories and posts</a:t>
            </a:r>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3</a:t>
            </a:fld>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dirty="0"/>
              <a:t>Presentation title</a:t>
            </a:r>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a:lstStyle/>
          <a:p>
            <a:r>
              <a:rPr lang="en-US" dirty="0"/>
              <a:t>20XX</a:t>
            </a:r>
          </a:p>
        </p:txBody>
      </p:sp>
    </p:spTree>
    <p:extLst>
      <p:ext uri="{BB962C8B-B14F-4D97-AF65-F5344CB8AC3E}">
        <p14:creationId xmlns:p14="http://schemas.microsoft.com/office/powerpoint/2010/main" val="6819786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E352F-CC50-18B8-4FBD-DFD4C60B402F}"/>
              </a:ext>
            </a:extLst>
          </p:cNvPr>
          <p:cNvSpPr>
            <a:spLocks noGrp="1"/>
          </p:cNvSpPr>
          <p:nvPr>
            <p:ph type="title"/>
          </p:nvPr>
        </p:nvSpPr>
        <p:spPr/>
        <p:txBody>
          <a:bodyPr/>
          <a:lstStyle/>
          <a:p>
            <a:r>
              <a:rPr lang="en-IN" dirty="0"/>
              <a:t>User page</a:t>
            </a:r>
          </a:p>
        </p:txBody>
      </p:sp>
      <p:sp>
        <p:nvSpPr>
          <p:cNvPr id="3" name="Content Placeholder 2">
            <a:extLst>
              <a:ext uri="{FF2B5EF4-FFF2-40B4-BE49-F238E27FC236}">
                <a16:creationId xmlns:a16="http://schemas.microsoft.com/office/drawing/2014/main" id="{006A5FD2-B47A-C655-3F17-D8EAF038396D}"/>
              </a:ext>
            </a:extLst>
          </p:cNvPr>
          <p:cNvSpPr>
            <a:spLocks noGrp="1"/>
          </p:cNvSpPr>
          <p:nvPr>
            <p:ph idx="1"/>
          </p:nvPr>
        </p:nvSpPr>
        <p:spPr/>
        <p:txBody>
          <a:bodyPr/>
          <a:lstStyle/>
          <a:p>
            <a:r>
              <a:rPr lang="en-IN" dirty="0"/>
              <a:t>Any forum has a user page that shows information about the users and the posts posted by them. Our user page also has similar structure.</a:t>
            </a:r>
          </a:p>
          <a:p>
            <a:r>
              <a:rPr lang="en-IN" dirty="0"/>
              <a:t>Following elements are  present in the user page:</a:t>
            </a:r>
          </a:p>
          <a:p>
            <a:pPr lvl="3"/>
            <a:r>
              <a:rPr lang="en-IN" dirty="0"/>
              <a:t>Username</a:t>
            </a:r>
          </a:p>
          <a:p>
            <a:pPr lvl="3"/>
            <a:r>
              <a:rPr lang="en-IN" dirty="0"/>
              <a:t>Department</a:t>
            </a:r>
          </a:p>
          <a:p>
            <a:pPr lvl="3"/>
            <a:r>
              <a:rPr lang="en-IN" dirty="0"/>
              <a:t>Biography(if present)</a:t>
            </a:r>
          </a:p>
          <a:p>
            <a:pPr lvl="3"/>
            <a:r>
              <a:rPr lang="en-IN" dirty="0"/>
              <a:t>Posts</a:t>
            </a:r>
          </a:p>
          <a:p>
            <a:r>
              <a:rPr lang="en-IN" dirty="0"/>
              <a:t>If the user clicks on their user page and if the bio is unavailable then a textbox is shown that the user may click on to add a bio. If someone clicks on the page that is not theirs then the textbox is not shown but a ‘no bio available’ message is shown.</a:t>
            </a:r>
          </a:p>
        </p:txBody>
      </p:sp>
      <p:sp>
        <p:nvSpPr>
          <p:cNvPr id="4" name="Slide Number Placeholder 3">
            <a:extLst>
              <a:ext uri="{FF2B5EF4-FFF2-40B4-BE49-F238E27FC236}">
                <a16:creationId xmlns:a16="http://schemas.microsoft.com/office/drawing/2014/main" id="{9546FCE6-435D-5D04-310E-1A6E565635A2}"/>
              </a:ext>
            </a:extLst>
          </p:cNvPr>
          <p:cNvSpPr>
            <a:spLocks noGrp="1"/>
          </p:cNvSpPr>
          <p:nvPr>
            <p:ph type="sldNum" sz="quarter" idx="12"/>
          </p:nvPr>
        </p:nvSpPr>
        <p:spPr/>
        <p:txBody>
          <a:bodyPr/>
          <a:lstStyle/>
          <a:p>
            <a:fld id="{8D0AFDD5-844D-364D-8AEC-50CF4D36D55D}" type="slidenum">
              <a:rPr lang="en-US" noProof="0" smtClean="0"/>
              <a:t>30</a:t>
            </a:fld>
            <a:endParaRPr lang="en-US" noProof="0"/>
          </a:p>
        </p:txBody>
      </p:sp>
      <p:sp>
        <p:nvSpPr>
          <p:cNvPr id="5" name="Footer Placeholder 4">
            <a:extLst>
              <a:ext uri="{FF2B5EF4-FFF2-40B4-BE49-F238E27FC236}">
                <a16:creationId xmlns:a16="http://schemas.microsoft.com/office/drawing/2014/main" id="{30776A7C-61B0-6B8D-4913-77879AF14B94}"/>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ECAD5B9E-7732-538E-3B34-3F33A7964969}"/>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26186680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8D5D9-A4F2-8144-6978-D775F34DB773}"/>
              </a:ext>
            </a:extLst>
          </p:cNvPr>
          <p:cNvSpPr>
            <a:spLocks noGrp="1"/>
          </p:cNvSpPr>
          <p:nvPr>
            <p:ph type="title"/>
          </p:nvPr>
        </p:nvSpPr>
        <p:spPr/>
        <p:txBody>
          <a:bodyPr/>
          <a:lstStyle/>
          <a:p>
            <a:r>
              <a:rPr lang="en-IN" dirty="0"/>
              <a:t>User page</a:t>
            </a:r>
          </a:p>
        </p:txBody>
      </p:sp>
      <p:sp>
        <p:nvSpPr>
          <p:cNvPr id="3" name="Content Placeholder 2">
            <a:extLst>
              <a:ext uri="{FF2B5EF4-FFF2-40B4-BE49-F238E27FC236}">
                <a16:creationId xmlns:a16="http://schemas.microsoft.com/office/drawing/2014/main" id="{BDAA04A7-E033-6DFF-005A-DA982749A667}"/>
              </a:ext>
            </a:extLst>
          </p:cNvPr>
          <p:cNvSpPr>
            <a:spLocks noGrp="1"/>
          </p:cNvSpPr>
          <p:nvPr>
            <p:ph idx="1"/>
          </p:nvPr>
        </p:nvSpPr>
        <p:spPr/>
        <p:txBody>
          <a:bodyPr/>
          <a:lstStyle/>
          <a:p>
            <a:r>
              <a:rPr lang="en-IN" dirty="0"/>
              <a:t>Below the user section, posts are shown. Like the category and posts, these are clickable div blocks which directs to </a:t>
            </a:r>
            <a:r>
              <a:rPr lang="en-IN" dirty="0" err="1"/>
              <a:t>fullpost</a:t>
            </a:r>
            <a:r>
              <a:rPr lang="en-IN" dirty="0"/>
              <a:t> page upon clicking on them.</a:t>
            </a:r>
          </a:p>
          <a:p>
            <a:r>
              <a:rPr lang="en-IN" dirty="0"/>
              <a:t>These posts are shown as cards. The parent div has a grid display turned to make sure new posts doesn’t butcher the alignment that is already in place.</a:t>
            </a:r>
          </a:p>
          <a:p>
            <a:r>
              <a:rPr lang="en-IN" dirty="0"/>
              <a:t>If no posts are available then a simple “no posts” message is shown.</a:t>
            </a:r>
          </a:p>
          <a:p>
            <a:r>
              <a:rPr lang="en-IN" dirty="0"/>
              <a:t>When a user logs in, then their username is shown at the right corner from which the user can access their page.</a:t>
            </a:r>
          </a:p>
          <a:p>
            <a:r>
              <a:rPr lang="en-IN" dirty="0"/>
              <a:t>Every post also has a clickable username section which redirects to that user page.</a:t>
            </a:r>
          </a:p>
        </p:txBody>
      </p:sp>
      <p:sp>
        <p:nvSpPr>
          <p:cNvPr id="4" name="Slide Number Placeholder 3">
            <a:extLst>
              <a:ext uri="{FF2B5EF4-FFF2-40B4-BE49-F238E27FC236}">
                <a16:creationId xmlns:a16="http://schemas.microsoft.com/office/drawing/2014/main" id="{F75CE955-9BCF-E83C-5FCE-3DBE7096EFCD}"/>
              </a:ext>
            </a:extLst>
          </p:cNvPr>
          <p:cNvSpPr>
            <a:spLocks noGrp="1"/>
          </p:cNvSpPr>
          <p:nvPr>
            <p:ph type="sldNum" sz="quarter" idx="12"/>
          </p:nvPr>
        </p:nvSpPr>
        <p:spPr/>
        <p:txBody>
          <a:bodyPr/>
          <a:lstStyle/>
          <a:p>
            <a:fld id="{8D0AFDD5-844D-364D-8AEC-50CF4D36D55D}" type="slidenum">
              <a:rPr lang="en-US" noProof="0" smtClean="0"/>
              <a:t>31</a:t>
            </a:fld>
            <a:endParaRPr lang="en-US" noProof="0"/>
          </a:p>
        </p:txBody>
      </p:sp>
      <p:sp>
        <p:nvSpPr>
          <p:cNvPr id="5" name="Footer Placeholder 4">
            <a:extLst>
              <a:ext uri="{FF2B5EF4-FFF2-40B4-BE49-F238E27FC236}">
                <a16:creationId xmlns:a16="http://schemas.microsoft.com/office/drawing/2014/main" id="{4D71BE70-B550-7C9D-6310-B9ECAB88B7C0}"/>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D0E718A5-54C6-4FD1-65EE-170A14A73D24}"/>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5782659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A0A5B-CFE5-84D9-A3B1-8608661F4C3D}"/>
              </a:ext>
            </a:extLst>
          </p:cNvPr>
          <p:cNvSpPr>
            <a:spLocks noGrp="1"/>
          </p:cNvSpPr>
          <p:nvPr>
            <p:ph type="title"/>
          </p:nvPr>
        </p:nvSpPr>
        <p:spPr>
          <a:xfrm>
            <a:off x="731519" y="1947672"/>
            <a:ext cx="4135755" cy="1938528"/>
          </a:xfrm>
        </p:spPr>
        <p:txBody>
          <a:bodyPr/>
          <a:lstStyle/>
          <a:p>
            <a:r>
              <a:rPr lang="en-IN" dirty="0"/>
              <a:t>Chapter 5</a:t>
            </a:r>
          </a:p>
        </p:txBody>
      </p:sp>
      <p:sp>
        <p:nvSpPr>
          <p:cNvPr id="3" name="Text Placeholder 2">
            <a:extLst>
              <a:ext uri="{FF2B5EF4-FFF2-40B4-BE49-F238E27FC236}">
                <a16:creationId xmlns:a16="http://schemas.microsoft.com/office/drawing/2014/main" id="{D6F19F34-FE95-28C8-47D0-D1F491E473EE}"/>
              </a:ext>
            </a:extLst>
          </p:cNvPr>
          <p:cNvSpPr>
            <a:spLocks noGrp="1"/>
          </p:cNvSpPr>
          <p:nvPr>
            <p:ph type="body" idx="1"/>
          </p:nvPr>
        </p:nvSpPr>
        <p:spPr/>
        <p:txBody>
          <a:bodyPr/>
          <a:lstStyle/>
          <a:p>
            <a:r>
              <a:rPr lang="en-IN" sz="3200" dirty="0"/>
              <a:t>Creating posts and categories</a:t>
            </a:r>
          </a:p>
        </p:txBody>
      </p:sp>
      <p:pic>
        <p:nvPicPr>
          <p:cNvPr id="6" name="Picture Placeholder 5">
            <a:extLst>
              <a:ext uri="{FF2B5EF4-FFF2-40B4-BE49-F238E27FC236}">
                <a16:creationId xmlns:a16="http://schemas.microsoft.com/office/drawing/2014/main" id="{6E36EEBF-EB56-F603-B9D5-1F8D0ECF110C}"/>
              </a:ext>
            </a:extLst>
          </p:cNvPr>
          <p:cNvPicPr>
            <a:picLocks noGrp="1" noChangeAspect="1"/>
          </p:cNvPicPr>
          <p:nvPr>
            <p:ph type="pic" sz="quarter" idx="10"/>
          </p:nvPr>
        </p:nvPicPr>
        <p:blipFill>
          <a:blip r:embed="rId2"/>
          <a:srcRect/>
          <a:stretch>
            <a:fillRect/>
          </a:stretch>
        </p:blipFill>
        <p:spPr/>
      </p:pic>
    </p:spTree>
    <p:extLst>
      <p:ext uri="{BB962C8B-B14F-4D97-AF65-F5344CB8AC3E}">
        <p14:creationId xmlns:p14="http://schemas.microsoft.com/office/powerpoint/2010/main" val="326820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0BFFF-778A-A45B-D93A-99D131371DD3}"/>
              </a:ext>
            </a:extLst>
          </p:cNvPr>
          <p:cNvSpPr>
            <a:spLocks noGrp="1"/>
          </p:cNvSpPr>
          <p:nvPr>
            <p:ph type="title"/>
          </p:nvPr>
        </p:nvSpPr>
        <p:spPr/>
        <p:txBody>
          <a:bodyPr/>
          <a:lstStyle/>
          <a:p>
            <a:r>
              <a:rPr lang="en-IN" dirty="0"/>
              <a:t>Creating categories</a:t>
            </a:r>
          </a:p>
        </p:txBody>
      </p:sp>
      <p:sp>
        <p:nvSpPr>
          <p:cNvPr id="3" name="Content Placeholder 2">
            <a:extLst>
              <a:ext uri="{FF2B5EF4-FFF2-40B4-BE49-F238E27FC236}">
                <a16:creationId xmlns:a16="http://schemas.microsoft.com/office/drawing/2014/main" id="{6C87F4F7-1C52-0AF1-EA2F-F0E289CEFAC2}"/>
              </a:ext>
            </a:extLst>
          </p:cNvPr>
          <p:cNvSpPr>
            <a:spLocks noGrp="1"/>
          </p:cNvSpPr>
          <p:nvPr>
            <p:ph idx="1"/>
          </p:nvPr>
        </p:nvSpPr>
        <p:spPr/>
        <p:txBody>
          <a:bodyPr/>
          <a:lstStyle/>
          <a:p>
            <a:r>
              <a:rPr lang="en-IN" dirty="0"/>
              <a:t>Categories are very important and meticulously maintained by the admins. Therefore, we have only made the admin have privilege to add categories. Normal users can only request for a category.</a:t>
            </a:r>
          </a:p>
          <a:p>
            <a:r>
              <a:rPr lang="en-IN" dirty="0"/>
              <a:t>Only the creators have the ability to turn normal users into admins. Usually, a signup page creates a user with a user level 0.</a:t>
            </a:r>
          </a:p>
          <a:p>
            <a:r>
              <a:rPr lang="en-IN" dirty="0"/>
              <a:t>This category creation is maintained by these files:</a:t>
            </a:r>
          </a:p>
          <a:p>
            <a:pPr lvl="3"/>
            <a:r>
              <a:rPr lang="en-IN" dirty="0" err="1"/>
              <a:t>Create_cat.php</a:t>
            </a:r>
            <a:endParaRPr lang="en-IN" dirty="0"/>
          </a:p>
          <a:p>
            <a:pPr lvl="3"/>
            <a:r>
              <a:rPr lang="en-IN" dirty="0"/>
              <a:t>Ccat.css</a:t>
            </a:r>
          </a:p>
          <a:p>
            <a:r>
              <a:rPr lang="en-IN" dirty="0"/>
              <a:t>Admins are asked to enter category name, image and description.</a:t>
            </a:r>
          </a:p>
        </p:txBody>
      </p:sp>
      <p:sp>
        <p:nvSpPr>
          <p:cNvPr id="4" name="Slide Number Placeholder 3">
            <a:extLst>
              <a:ext uri="{FF2B5EF4-FFF2-40B4-BE49-F238E27FC236}">
                <a16:creationId xmlns:a16="http://schemas.microsoft.com/office/drawing/2014/main" id="{B38DCE31-9426-DD1C-1575-EFCADB2F3C20}"/>
              </a:ext>
            </a:extLst>
          </p:cNvPr>
          <p:cNvSpPr>
            <a:spLocks noGrp="1"/>
          </p:cNvSpPr>
          <p:nvPr>
            <p:ph type="sldNum" sz="quarter" idx="12"/>
          </p:nvPr>
        </p:nvSpPr>
        <p:spPr/>
        <p:txBody>
          <a:bodyPr/>
          <a:lstStyle/>
          <a:p>
            <a:fld id="{8D0AFDD5-844D-364D-8AEC-50CF4D36D55D}" type="slidenum">
              <a:rPr lang="en-US" noProof="0" smtClean="0"/>
              <a:t>33</a:t>
            </a:fld>
            <a:endParaRPr lang="en-US" noProof="0"/>
          </a:p>
        </p:txBody>
      </p:sp>
      <p:sp>
        <p:nvSpPr>
          <p:cNvPr id="5" name="Footer Placeholder 4">
            <a:extLst>
              <a:ext uri="{FF2B5EF4-FFF2-40B4-BE49-F238E27FC236}">
                <a16:creationId xmlns:a16="http://schemas.microsoft.com/office/drawing/2014/main" id="{4952C3A4-927B-C9E9-F3B8-C6DE587B01E4}"/>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4C923719-EAC4-6E03-86AA-17D6F6483A9A}"/>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060890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5A527-5795-3903-BB22-ABEEFC35498E}"/>
              </a:ext>
            </a:extLst>
          </p:cNvPr>
          <p:cNvSpPr>
            <a:spLocks noGrp="1"/>
          </p:cNvSpPr>
          <p:nvPr>
            <p:ph type="title"/>
          </p:nvPr>
        </p:nvSpPr>
        <p:spPr/>
        <p:txBody>
          <a:bodyPr/>
          <a:lstStyle/>
          <a:p>
            <a:r>
              <a:rPr lang="en-IN" dirty="0"/>
              <a:t>Creating categories</a:t>
            </a:r>
          </a:p>
        </p:txBody>
      </p:sp>
      <p:sp>
        <p:nvSpPr>
          <p:cNvPr id="3" name="Content Placeholder 2">
            <a:extLst>
              <a:ext uri="{FF2B5EF4-FFF2-40B4-BE49-F238E27FC236}">
                <a16:creationId xmlns:a16="http://schemas.microsoft.com/office/drawing/2014/main" id="{A53916DE-C5EF-B979-77DF-63E470FAED36}"/>
              </a:ext>
            </a:extLst>
          </p:cNvPr>
          <p:cNvSpPr>
            <a:spLocks noGrp="1"/>
          </p:cNvSpPr>
          <p:nvPr>
            <p:ph idx="1"/>
          </p:nvPr>
        </p:nvSpPr>
        <p:spPr/>
        <p:txBody>
          <a:bodyPr/>
          <a:lstStyle/>
          <a:p>
            <a:r>
              <a:rPr lang="en-IN" dirty="0"/>
              <a:t>Image uploading is managed through $_FILES </a:t>
            </a:r>
            <a:r>
              <a:rPr lang="en-IN" dirty="0" err="1"/>
              <a:t>superglobal</a:t>
            </a:r>
            <a:r>
              <a:rPr lang="en-IN" dirty="0"/>
              <a:t>. Once an admin uploads, the image is uploaded to the server. The image can be accessed through $_FILES[‘</a:t>
            </a:r>
            <a:r>
              <a:rPr lang="en-IN" dirty="0" err="1"/>
              <a:t>tmp_name</a:t>
            </a:r>
            <a:r>
              <a:rPr lang="en-IN" dirty="0"/>
              <a:t>’].</a:t>
            </a:r>
          </a:p>
          <a:p>
            <a:r>
              <a:rPr lang="en-IN" dirty="0"/>
              <a:t>Then the built-in function called </a:t>
            </a:r>
            <a:r>
              <a:rPr lang="en-IN" dirty="0" err="1"/>
              <a:t>move_uploaded_file</a:t>
            </a:r>
            <a:r>
              <a:rPr lang="en-IN" dirty="0"/>
              <a:t>() to transfer file from the server to the local machine.</a:t>
            </a:r>
          </a:p>
          <a:p>
            <a:r>
              <a:rPr lang="en-IN" dirty="0"/>
              <a:t>Sometimes, the image file can have spaces or any other unwanted characters which may throw an error. So image file name is created through rand() function and that becomes the new name of the image file. Images are all stored in the </a:t>
            </a:r>
            <a:r>
              <a:rPr lang="en-IN" dirty="0" err="1"/>
              <a:t>img</a:t>
            </a:r>
            <a:r>
              <a:rPr lang="en-IN" dirty="0"/>
              <a:t> subfolder of the assets folder.</a:t>
            </a:r>
          </a:p>
        </p:txBody>
      </p:sp>
      <p:sp>
        <p:nvSpPr>
          <p:cNvPr id="4" name="Slide Number Placeholder 3">
            <a:extLst>
              <a:ext uri="{FF2B5EF4-FFF2-40B4-BE49-F238E27FC236}">
                <a16:creationId xmlns:a16="http://schemas.microsoft.com/office/drawing/2014/main" id="{40AFDDEF-C383-1464-FB44-CC3A907756CA}"/>
              </a:ext>
            </a:extLst>
          </p:cNvPr>
          <p:cNvSpPr>
            <a:spLocks noGrp="1"/>
          </p:cNvSpPr>
          <p:nvPr>
            <p:ph type="sldNum" sz="quarter" idx="12"/>
          </p:nvPr>
        </p:nvSpPr>
        <p:spPr/>
        <p:txBody>
          <a:bodyPr/>
          <a:lstStyle/>
          <a:p>
            <a:fld id="{8D0AFDD5-844D-364D-8AEC-50CF4D36D55D}" type="slidenum">
              <a:rPr lang="en-US" noProof="0" smtClean="0"/>
              <a:t>34</a:t>
            </a:fld>
            <a:endParaRPr lang="en-US" noProof="0"/>
          </a:p>
        </p:txBody>
      </p:sp>
      <p:sp>
        <p:nvSpPr>
          <p:cNvPr id="5" name="Footer Placeholder 4">
            <a:extLst>
              <a:ext uri="{FF2B5EF4-FFF2-40B4-BE49-F238E27FC236}">
                <a16:creationId xmlns:a16="http://schemas.microsoft.com/office/drawing/2014/main" id="{86ACF6A7-5D33-B1A4-4D87-C93A8D2BE9F3}"/>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F8C1210E-A11A-836D-EC32-7910EC70A4C8}"/>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23713360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A6A50-BD56-C534-B495-F8CB059ED08B}"/>
              </a:ext>
            </a:extLst>
          </p:cNvPr>
          <p:cNvSpPr>
            <a:spLocks noGrp="1"/>
          </p:cNvSpPr>
          <p:nvPr>
            <p:ph type="title"/>
          </p:nvPr>
        </p:nvSpPr>
        <p:spPr/>
        <p:txBody>
          <a:bodyPr/>
          <a:lstStyle/>
          <a:p>
            <a:r>
              <a:rPr lang="en-IN" dirty="0"/>
              <a:t>Creating posts</a:t>
            </a:r>
          </a:p>
        </p:txBody>
      </p:sp>
      <p:sp>
        <p:nvSpPr>
          <p:cNvPr id="3" name="Content Placeholder 2">
            <a:extLst>
              <a:ext uri="{FF2B5EF4-FFF2-40B4-BE49-F238E27FC236}">
                <a16:creationId xmlns:a16="http://schemas.microsoft.com/office/drawing/2014/main" id="{49BA6534-A9A9-73B8-F5E6-E8147733AAA6}"/>
              </a:ext>
            </a:extLst>
          </p:cNvPr>
          <p:cNvSpPr>
            <a:spLocks noGrp="1"/>
          </p:cNvSpPr>
          <p:nvPr>
            <p:ph idx="1"/>
          </p:nvPr>
        </p:nvSpPr>
        <p:spPr/>
        <p:txBody>
          <a:bodyPr/>
          <a:lstStyle/>
          <a:p>
            <a:r>
              <a:rPr lang="en-IN" dirty="0"/>
              <a:t>Creating posts are similar to creating categories. Post permission is turned on only if the user logs in. As soon as the user logs in, $_SESSION[‘</a:t>
            </a:r>
            <a:r>
              <a:rPr lang="en-IN" dirty="0" err="1"/>
              <a:t>post_perm</a:t>
            </a:r>
            <a:r>
              <a:rPr lang="en-IN" dirty="0"/>
              <a:t>’] is turned true.</a:t>
            </a:r>
          </a:p>
          <a:p>
            <a:r>
              <a:rPr lang="en-IN" dirty="0"/>
              <a:t>Like category, the logged-in user has to enter post title, image and its content.</a:t>
            </a:r>
          </a:p>
          <a:p>
            <a:r>
              <a:rPr lang="en-IN" dirty="0"/>
              <a:t>Creation of posts is maintained by the following files:</a:t>
            </a:r>
          </a:p>
          <a:p>
            <a:pPr lvl="3"/>
            <a:r>
              <a:rPr lang="en-IN" dirty="0" err="1"/>
              <a:t>Create_post.php</a:t>
            </a:r>
            <a:endParaRPr lang="en-IN" dirty="0"/>
          </a:p>
          <a:p>
            <a:pPr lvl="3"/>
            <a:r>
              <a:rPr lang="en-IN" dirty="0" err="1"/>
              <a:t>Process_post.php</a:t>
            </a:r>
            <a:endParaRPr lang="en-IN" dirty="0"/>
          </a:p>
          <a:p>
            <a:pPr lvl="3"/>
            <a:r>
              <a:rPr lang="en-IN" dirty="0"/>
              <a:t>Cpost.css</a:t>
            </a:r>
          </a:p>
          <a:p>
            <a:pPr marL="0" indent="0">
              <a:buNone/>
            </a:pPr>
            <a:endParaRPr lang="en-IN" dirty="0"/>
          </a:p>
        </p:txBody>
      </p:sp>
      <p:sp>
        <p:nvSpPr>
          <p:cNvPr id="4" name="Slide Number Placeholder 3">
            <a:extLst>
              <a:ext uri="{FF2B5EF4-FFF2-40B4-BE49-F238E27FC236}">
                <a16:creationId xmlns:a16="http://schemas.microsoft.com/office/drawing/2014/main" id="{469F21D5-5CCC-098D-9247-7A593887A8FE}"/>
              </a:ext>
            </a:extLst>
          </p:cNvPr>
          <p:cNvSpPr>
            <a:spLocks noGrp="1"/>
          </p:cNvSpPr>
          <p:nvPr>
            <p:ph type="sldNum" sz="quarter" idx="12"/>
          </p:nvPr>
        </p:nvSpPr>
        <p:spPr/>
        <p:txBody>
          <a:bodyPr/>
          <a:lstStyle/>
          <a:p>
            <a:fld id="{8D0AFDD5-844D-364D-8AEC-50CF4D36D55D}" type="slidenum">
              <a:rPr lang="en-US" noProof="0" smtClean="0"/>
              <a:t>35</a:t>
            </a:fld>
            <a:endParaRPr lang="en-US" noProof="0"/>
          </a:p>
        </p:txBody>
      </p:sp>
      <p:sp>
        <p:nvSpPr>
          <p:cNvPr id="5" name="Footer Placeholder 4">
            <a:extLst>
              <a:ext uri="{FF2B5EF4-FFF2-40B4-BE49-F238E27FC236}">
                <a16:creationId xmlns:a16="http://schemas.microsoft.com/office/drawing/2014/main" id="{B3F2B76C-53E9-8CAE-3A56-0B46B60810EA}"/>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9237EC57-D2EC-7FB8-0696-D0B302A6F75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6056830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DB732-6FD3-D0DA-92AF-1D7A68E3A3EE}"/>
              </a:ext>
            </a:extLst>
          </p:cNvPr>
          <p:cNvSpPr>
            <a:spLocks noGrp="1"/>
          </p:cNvSpPr>
          <p:nvPr>
            <p:ph type="title"/>
          </p:nvPr>
        </p:nvSpPr>
        <p:spPr/>
        <p:txBody>
          <a:bodyPr/>
          <a:lstStyle/>
          <a:p>
            <a:r>
              <a:rPr lang="en-US" dirty="0"/>
              <a:t>Room for improvement</a:t>
            </a:r>
          </a:p>
        </p:txBody>
      </p:sp>
      <p:sp>
        <p:nvSpPr>
          <p:cNvPr id="13" name="Text Placeholder 12">
            <a:extLst>
              <a:ext uri="{FF2B5EF4-FFF2-40B4-BE49-F238E27FC236}">
                <a16:creationId xmlns:a16="http://schemas.microsoft.com/office/drawing/2014/main" id="{986D0EB4-87A1-9926-18A9-F1A65DC20A57}"/>
              </a:ext>
            </a:extLst>
          </p:cNvPr>
          <p:cNvSpPr>
            <a:spLocks noGrp="1"/>
          </p:cNvSpPr>
          <p:nvPr>
            <p:ph type="body" idx="1"/>
          </p:nvPr>
        </p:nvSpPr>
        <p:spPr/>
        <p:txBody>
          <a:bodyPr/>
          <a:lstStyle/>
          <a:p>
            <a:r>
              <a:rPr lang="en-US" dirty="0"/>
              <a:t>Content Moderation</a:t>
            </a:r>
          </a:p>
        </p:txBody>
      </p:sp>
      <p:sp>
        <p:nvSpPr>
          <p:cNvPr id="20" name="Content Placeholder 19">
            <a:extLst>
              <a:ext uri="{FF2B5EF4-FFF2-40B4-BE49-F238E27FC236}">
                <a16:creationId xmlns:a16="http://schemas.microsoft.com/office/drawing/2014/main" id="{77B26A88-F289-88EA-E384-570C7CF8B589}"/>
              </a:ext>
            </a:extLst>
          </p:cNvPr>
          <p:cNvSpPr>
            <a:spLocks noGrp="1"/>
          </p:cNvSpPr>
          <p:nvPr>
            <p:ph sz="half" idx="2"/>
          </p:nvPr>
        </p:nvSpPr>
        <p:spPr/>
        <p:txBody>
          <a:bodyPr/>
          <a:lstStyle/>
          <a:p>
            <a:r>
              <a:rPr lang="en-US" dirty="0"/>
              <a:t>Rather than having only a handful of admins doing content moderation, moderators can be created for each category.</a:t>
            </a:r>
          </a:p>
          <a:p>
            <a:r>
              <a:rPr lang="en-US" dirty="0"/>
              <a:t>Automatic content moderation systems can be put in place to make it more efficient</a:t>
            </a:r>
          </a:p>
        </p:txBody>
      </p:sp>
      <p:sp>
        <p:nvSpPr>
          <p:cNvPr id="15" name="Text Placeholder 14">
            <a:extLst>
              <a:ext uri="{FF2B5EF4-FFF2-40B4-BE49-F238E27FC236}">
                <a16:creationId xmlns:a16="http://schemas.microsoft.com/office/drawing/2014/main" id="{E309F894-D6ED-3B69-812A-EDD9C07D6D35}"/>
              </a:ext>
            </a:extLst>
          </p:cNvPr>
          <p:cNvSpPr>
            <a:spLocks noGrp="1"/>
          </p:cNvSpPr>
          <p:nvPr>
            <p:ph type="body" sz="quarter" idx="3"/>
          </p:nvPr>
        </p:nvSpPr>
        <p:spPr/>
        <p:txBody>
          <a:bodyPr/>
          <a:lstStyle/>
          <a:p>
            <a:r>
              <a:rPr lang="en-US" dirty="0"/>
              <a:t>Real time chatting</a:t>
            </a:r>
          </a:p>
        </p:txBody>
      </p:sp>
      <p:sp>
        <p:nvSpPr>
          <p:cNvPr id="21" name="Content Placeholder 20">
            <a:extLst>
              <a:ext uri="{FF2B5EF4-FFF2-40B4-BE49-F238E27FC236}">
                <a16:creationId xmlns:a16="http://schemas.microsoft.com/office/drawing/2014/main" id="{4A6AD7D6-3293-B4C1-4263-E02BE31B4FF8}"/>
              </a:ext>
            </a:extLst>
          </p:cNvPr>
          <p:cNvSpPr>
            <a:spLocks noGrp="1"/>
          </p:cNvSpPr>
          <p:nvPr>
            <p:ph sz="half" idx="13"/>
          </p:nvPr>
        </p:nvSpPr>
        <p:spPr/>
        <p:txBody>
          <a:bodyPr/>
          <a:lstStyle/>
          <a:p>
            <a:r>
              <a:rPr lang="en-US" dirty="0"/>
              <a:t>Real time chatting opportunity can be created to make users interact with others more easily</a:t>
            </a:r>
          </a:p>
        </p:txBody>
      </p:sp>
      <p:sp>
        <p:nvSpPr>
          <p:cNvPr id="29" name="Slide Number Placeholder 28">
            <a:extLst>
              <a:ext uri="{FF2B5EF4-FFF2-40B4-BE49-F238E27FC236}">
                <a16:creationId xmlns:a16="http://schemas.microsoft.com/office/drawing/2014/main" id="{3322B0EB-0749-E394-7D78-05C325473050}"/>
              </a:ext>
            </a:extLst>
          </p:cNvPr>
          <p:cNvSpPr>
            <a:spLocks noGrp="1"/>
          </p:cNvSpPr>
          <p:nvPr>
            <p:ph type="sldNum" sz="quarter" idx="12"/>
          </p:nvPr>
        </p:nvSpPr>
        <p:spPr/>
        <p:txBody>
          <a:bodyPr/>
          <a:lstStyle/>
          <a:p>
            <a:fld id="{8D0AFDD5-844D-364D-8AEC-50CF4D36D55D}" type="slidenum">
              <a:rPr lang="en-US" smtClean="0"/>
              <a:pPr/>
              <a:t>36</a:t>
            </a:fld>
            <a:endParaRPr lang="en-US" dirty="0"/>
          </a:p>
        </p:txBody>
      </p:sp>
      <p:sp>
        <p:nvSpPr>
          <p:cNvPr id="28" name="Footer Placeholder 27">
            <a:extLst>
              <a:ext uri="{FF2B5EF4-FFF2-40B4-BE49-F238E27FC236}">
                <a16:creationId xmlns:a16="http://schemas.microsoft.com/office/drawing/2014/main" id="{36FE9B74-96B4-4C88-49C9-E2D42BDCD20D}"/>
              </a:ext>
            </a:extLst>
          </p:cNvPr>
          <p:cNvSpPr>
            <a:spLocks noGrp="1"/>
          </p:cNvSpPr>
          <p:nvPr>
            <p:ph type="ftr" sz="quarter" idx="11"/>
          </p:nvPr>
        </p:nvSpPr>
        <p:spPr/>
        <p:txBody>
          <a:bodyPr/>
          <a:lstStyle/>
          <a:p>
            <a:r>
              <a:rPr lang="en-US" dirty="0"/>
              <a:t>Presentation title</a:t>
            </a:r>
          </a:p>
        </p:txBody>
      </p:sp>
      <p:sp>
        <p:nvSpPr>
          <p:cNvPr id="27" name="Date Placeholder 26">
            <a:extLst>
              <a:ext uri="{FF2B5EF4-FFF2-40B4-BE49-F238E27FC236}">
                <a16:creationId xmlns:a16="http://schemas.microsoft.com/office/drawing/2014/main" id="{8A78422D-0122-1218-F0A5-9EF64D22D921}"/>
              </a:ext>
            </a:extLst>
          </p:cNvPr>
          <p:cNvSpPr>
            <a:spLocks noGrp="1"/>
          </p:cNvSpPr>
          <p:nvPr>
            <p:ph type="dt" sz="half" idx="10"/>
          </p:nvPr>
        </p:nvSpPr>
        <p:spPr/>
        <p:txBody>
          <a:bodyPr/>
          <a:lstStyle/>
          <a:p>
            <a:r>
              <a:rPr lang="en-US" dirty="0"/>
              <a:t>20XX</a:t>
            </a:r>
          </a:p>
        </p:txBody>
      </p:sp>
    </p:spTree>
    <p:extLst>
      <p:ext uri="{BB962C8B-B14F-4D97-AF65-F5344CB8AC3E}">
        <p14:creationId xmlns:p14="http://schemas.microsoft.com/office/powerpoint/2010/main" val="16467258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a:xfrm>
            <a:off x="1222248" y="2689832"/>
            <a:ext cx="4873752" cy="1709928"/>
          </a:xfrm>
        </p:spPr>
        <p:txBody>
          <a:bodyPr/>
          <a:lstStyle/>
          <a:p>
            <a:r>
              <a:rPr lang="en-US" dirty="0"/>
              <a:t>Thank you</a:t>
            </a:r>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p:txBody>
          <a:bodyPr/>
          <a:lstStyle/>
          <a:p>
            <a:endParaRPr lang="en-US" dirty="0"/>
          </a:p>
          <a:p>
            <a:endParaRPr lang="en-US" dirty="0"/>
          </a:p>
        </p:txBody>
      </p:sp>
      <p:pic>
        <p:nvPicPr>
          <p:cNvPr id="17" name="Picture Placeholder 16">
            <a:extLst>
              <a:ext uri="{FF2B5EF4-FFF2-40B4-BE49-F238E27FC236}">
                <a16:creationId xmlns:a16="http://schemas.microsoft.com/office/drawing/2014/main" id="{F813696F-F366-EC64-1599-CC736BAF95DA}"/>
              </a:ext>
            </a:extLst>
          </p:cNvPr>
          <p:cNvPicPr>
            <a:picLocks noGrp="1" noChangeAspect="1"/>
          </p:cNvPicPr>
          <p:nvPr>
            <p:ph type="pic" sz="quarter" idx="10"/>
          </p:nvPr>
        </p:nvPicPr>
        <p:blipFill>
          <a:blip r:embed="rId2"/>
          <a:srcRect l="2964" r="2964"/>
          <a:stretch>
            <a:fillRect/>
          </a:stretch>
        </p:blipFill>
        <p:spPr/>
      </p:pic>
    </p:spTree>
    <p:extLst>
      <p:ext uri="{BB962C8B-B14F-4D97-AF65-F5344CB8AC3E}">
        <p14:creationId xmlns:p14="http://schemas.microsoft.com/office/powerpoint/2010/main" val="2397583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EEF71-32D0-E742-BC84-0B76B2FEDAF2}"/>
              </a:ext>
            </a:extLst>
          </p:cNvPr>
          <p:cNvSpPr>
            <a:spLocks noGrp="1"/>
          </p:cNvSpPr>
          <p:nvPr>
            <p:ph type="title"/>
          </p:nvPr>
        </p:nvSpPr>
        <p:spPr>
          <a:xfrm>
            <a:off x="731520" y="1947672"/>
            <a:ext cx="4168284" cy="1938528"/>
          </a:xfrm>
        </p:spPr>
        <p:txBody>
          <a:bodyPr/>
          <a:lstStyle/>
          <a:p>
            <a:r>
              <a:rPr lang="en-IN" dirty="0"/>
              <a:t>Chapter 1</a:t>
            </a:r>
          </a:p>
        </p:txBody>
      </p:sp>
      <p:sp>
        <p:nvSpPr>
          <p:cNvPr id="3" name="Text Placeholder 2">
            <a:extLst>
              <a:ext uri="{FF2B5EF4-FFF2-40B4-BE49-F238E27FC236}">
                <a16:creationId xmlns:a16="http://schemas.microsoft.com/office/drawing/2014/main" id="{421127DF-D49E-1E29-9C5F-1355675B90A5}"/>
              </a:ext>
            </a:extLst>
          </p:cNvPr>
          <p:cNvSpPr>
            <a:spLocks noGrp="1"/>
          </p:cNvSpPr>
          <p:nvPr>
            <p:ph type="body" idx="1"/>
          </p:nvPr>
        </p:nvSpPr>
        <p:spPr/>
        <p:txBody>
          <a:bodyPr/>
          <a:lstStyle/>
          <a:p>
            <a:r>
              <a:rPr lang="en-IN" dirty="0"/>
              <a:t>Database structure</a:t>
            </a:r>
          </a:p>
        </p:txBody>
      </p:sp>
      <p:pic>
        <p:nvPicPr>
          <p:cNvPr id="10" name="Picture Placeholder 9">
            <a:extLst>
              <a:ext uri="{FF2B5EF4-FFF2-40B4-BE49-F238E27FC236}">
                <a16:creationId xmlns:a16="http://schemas.microsoft.com/office/drawing/2014/main" id="{FFE02A18-C4BC-A923-6855-A55183A5BBCE}"/>
              </a:ext>
            </a:extLst>
          </p:cNvPr>
          <p:cNvPicPr>
            <a:picLocks noGrp="1" noChangeAspect="1"/>
          </p:cNvPicPr>
          <p:nvPr>
            <p:ph type="pic" sz="quarter" idx="10"/>
          </p:nvPr>
        </p:nvPicPr>
        <p:blipFill>
          <a:blip r:embed="rId2"/>
          <a:srcRect l="8311" r="8311"/>
          <a:stretch>
            <a:fillRect/>
          </a:stretch>
        </p:blipFill>
        <p:spPr/>
      </p:pic>
    </p:spTree>
    <p:extLst>
      <p:ext uri="{BB962C8B-B14F-4D97-AF65-F5344CB8AC3E}">
        <p14:creationId xmlns:p14="http://schemas.microsoft.com/office/powerpoint/2010/main" val="22047460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p:txBody>
          <a:bodyPr/>
          <a:lstStyle/>
          <a:p>
            <a:r>
              <a:rPr lang="en-US" dirty="0"/>
              <a:t>Database diagram</a:t>
            </a: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a:xfrm flipH="1" flipV="1">
            <a:off x="1203960" y="6647791"/>
            <a:ext cx="2214154" cy="1168151"/>
          </a:xfrm>
        </p:spPr>
        <p:txBody>
          <a:bodyPr/>
          <a:lstStyle/>
          <a:p>
            <a:endParaRPr lang="en-US" dirty="0"/>
          </a:p>
        </p:txBody>
      </p:sp>
      <p:pic>
        <p:nvPicPr>
          <p:cNvPr id="6" name="Content Placeholder 5">
            <a:extLst>
              <a:ext uri="{FF2B5EF4-FFF2-40B4-BE49-F238E27FC236}">
                <a16:creationId xmlns:a16="http://schemas.microsoft.com/office/drawing/2014/main" id="{A5CE4665-2DB4-8F81-E2F3-FB3FF10999F3}"/>
              </a:ext>
            </a:extLst>
          </p:cNvPr>
          <p:cNvPicPr>
            <a:picLocks noGrp="1" noChangeAspect="1"/>
          </p:cNvPicPr>
          <p:nvPr>
            <p:ph idx="1"/>
          </p:nvPr>
        </p:nvPicPr>
        <p:blipFill>
          <a:blip r:embed="rId2"/>
          <a:stretch>
            <a:fillRect/>
          </a:stretch>
        </p:blipFill>
        <p:spPr>
          <a:xfrm>
            <a:off x="3229559" y="1809750"/>
            <a:ext cx="5510633" cy="4160838"/>
          </a:xfrm>
        </p:spPr>
      </p:pic>
    </p:spTree>
    <p:extLst>
      <p:ext uri="{BB962C8B-B14F-4D97-AF65-F5344CB8AC3E}">
        <p14:creationId xmlns:p14="http://schemas.microsoft.com/office/powerpoint/2010/main" val="2831084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6E112-26F4-C84D-2705-42FD70D82F2E}"/>
              </a:ext>
            </a:extLst>
          </p:cNvPr>
          <p:cNvSpPr>
            <a:spLocks noGrp="1"/>
          </p:cNvSpPr>
          <p:nvPr>
            <p:ph type="title"/>
          </p:nvPr>
        </p:nvSpPr>
        <p:spPr/>
        <p:txBody>
          <a:bodyPr/>
          <a:lstStyle/>
          <a:p>
            <a:r>
              <a:rPr lang="en-IN" dirty="0"/>
              <a:t>Description</a:t>
            </a:r>
          </a:p>
        </p:txBody>
      </p:sp>
      <p:sp>
        <p:nvSpPr>
          <p:cNvPr id="3" name="Content Placeholder 2">
            <a:extLst>
              <a:ext uri="{FF2B5EF4-FFF2-40B4-BE49-F238E27FC236}">
                <a16:creationId xmlns:a16="http://schemas.microsoft.com/office/drawing/2014/main" id="{443A12B8-1282-557D-DE7E-2C4C7F39940E}"/>
              </a:ext>
            </a:extLst>
          </p:cNvPr>
          <p:cNvSpPr>
            <a:spLocks noGrp="1"/>
          </p:cNvSpPr>
          <p:nvPr>
            <p:ph idx="1"/>
          </p:nvPr>
        </p:nvSpPr>
        <p:spPr/>
        <p:txBody>
          <a:bodyPr/>
          <a:lstStyle/>
          <a:p>
            <a:r>
              <a:rPr lang="en-IN" dirty="0"/>
              <a:t>Our database contains five tables:</a:t>
            </a:r>
          </a:p>
          <a:p>
            <a:pPr lvl="2"/>
            <a:r>
              <a:rPr lang="en-IN" dirty="0"/>
              <a:t>User </a:t>
            </a:r>
          </a:p>
          <a:p>
            <a:pPr lvl="2"/>
            <a:r>
              <a:rPr lang="en-IN" dirty="0"/>
              <a:t>Category </a:t>
            </a:r>
          </a:p>
          <a:p>
            <a:pPr lvl="2"/>
            <a:r>
              <a:rPr lang="en-IN" dirty="0"/>
              <a:t>Post </a:t>
            </a:r>
          </a:p>
          <a:p>
            <a:pPr lvl="2"/>
            <a:r>
              <a:rPr lang="en-IN" dirty="0"/>
              <a:t>Reply </a:t>
            </a:r>
          </a:p>
          <a:p>
            <a:pPr lvl="2"/>
            <a:r>
              <a:rPr lang="en-IN" dirty="0"/>
              <a:t>OTP Login</a:t>
            </a:r>
          </a:p>
          <a:p>
            <a:r>
              <a:rPr lang="en-IN" dirty="0"/>
              <a:t>Each table has its own primary key to make retrieval based on conditions possible and conflict-free. We have also turned on auto-increment for these columns so that uniqueness condition of primary key is always satisfied.</a:t>
            </a:r>
          </a:p>
          <a:p>
            <a:r>
              <a:rPr lang="en-IN" dirty="0"/>
              <a:t>Foreign key relations have been made between these tables to never make unwanted changes.</a:t>
            </a:r>
          </a:p>
          <a:p>
            <a:pPr lvl="2"/>
            <a:endParaRPr lang="en-IN" dirty="0"/>
          </a:p>
          <a:p>
            <a:pPr marL="914400" lvl="2" indent="0">
              <a:buNone/>
            </a:pPr>
            <a:endParaRPr lang="en-IN" dirty="0"/>
          </a:p>
        </p:txBody>
      </p:sp>
      <p:sp>
        <p:nvSpPr>
          <p:cNvPr id="4" name="Slide Number Placeholder 3">
            <a:extLst>
              <a:ext uri="{FF2B5EF4-FFF2-40B4-BE49-F238E27FC236}">
                <a16:creationId xmlns:a16="http://schemas.microsoft.com/office/drawing/2014/main" id="{AAA51648-054E-D9E7-D027-52D3188AB0B2}"/>
              </a:ext>
            </a:extLst>
          </p:cNvPr>
          <p:cNvSpPr>
            <a:spLocks noGrp="1"/>
          </p:cNvSpPr>
          <p:nvPr>
            <p:ph type="sldNum" sz="quarter" idx="12"/>
          </p:nvPr>
        </p:nvSpPr>
        <p:spPr/>
        <p:txBody>
          <a:bodyPr/>
          <a:lstStyle/>
          <a:p>
            <a:fld id="{8D0AFDD5-844D-364D-8AEC-50CF4D36D55D}" type="slidenum">
              <a:rPr lang="en-US" noProof="0" smtClean="0"/>
              <a:t>6</a:t>
            </a:fld>
            <a:endParaRPr lang="en-US" noProof="0"/>
          </a:p>
        </p:txBody>
      </p:sp>
      <p:sp>
        <p:nvSpPr>
          <p:cNvPr id="5" name="Footer Placeholder 4">
            <a:extLst>
              <a:ext uri="{FF2B5EF4-FFF2-40B4-BE49-F238E27FC236}">
                <a16:creationId xmlns:a16="http://schemas.microsoft.com/office/drawing/2014/main" id="{0F9283BD-E0EE-8F43-6799-8D1C2F2B84AD}"/>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DA196AF0-617F-62FC-72EC-00488C04A4A4}"/>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320930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6F5C5-B935-B311-E4F7-5DD8845BB41B}"/>
              </a:ext>
            </a:extLst>
          </p:cNvPr>
          <p:cNvSpPr>
            <a:spLocks noGrp="1"/>
          </p:cNvSpPr>
          <p:nvPr>
            <p:ph type="title"/>
          </p:nvPr>
        </p:nvSpPr>
        <p:spPr/>
        <p:txBody>
          <a:bodyPr/>
          <a:lstStyle/>
          <a:p>
            <a:r>
              <a:rPr lang="en-IN" dirty="0"/>
              <a:t>User Table</a:t>
            </a:r>
          </a:p>
        </p:txBody>
      </p:sp>
      <p:sp>
        <p:nvSpPr>
          <p:cNvPr id="3" name="Content Placeholder 2">
            <a:extLst>
              <a:ext uri="{FF2B5EF4-FFF2-40B4-BE49-F238E27FC236}">
                <a16:creationId xmlns:a16="http://schemas.microsoft.com/office/drawing/2014/main" id="{5EEC6961-BE6B-7912-CBAF-153883E9A460}"/>
              </a:ext>
            </a:extLst>
          </p:cNvPr>
          <p:cNvSpPr>
            <a:spLocks noGrp="1"/>
          </p:cNvSpPr>
          <p:nvPr>
            <p:ph idx="1"/>
          </p:nvPr>
        </p:nvSpPr>
        <p:spPr/>
        <p:txBody>
          <a:bodyPr/>
          <a:lstStyle/>
          <a:p>
            <a:r>
              <a:rPr lang="en-IN" dirty="0"/>
              <a:t>This table is for storing information about the users. Here, ‘id ‘is the primary key.</a:t>
            </a:r>
          </a:p>
          <a:p>
            <a:r>
              <a:rPr lang="en-IN" dirty="0"/>
              <a:t>We store the following information:</a:t>
            </a:r>
          </a:p>
          <a:p>
            <a:pPr lvl="2"/>
            <a:r>
              <a:rPr lang="en-IN" dirty="0"/>
              <a:t>User id (id with datatype int)</a:t>
            </a:r>
          </a:p>
          <a:p>
            <a:pPr lvl="2"/>
            <a:r>
              <a:rPr lang="en-IN" dirty="0"/>
              <a:t>Username (</a:t>
            </a:r>
            <a:r>
              <a:rPr lang="en-IN" dirty="0" err="1"/>
              <a:t>uname</a:t>
            </a:r>
            <a:r>
              <a:rPr lang="en-IN" dirty="0"/>
              <a:t> with datatype varchar)</a:t>
            </a:r>
          </a:p>
          <a:p>
            <a:pPr lvl="2"/>
            <a:r>
              <a:rPr lang="en-IN" dirty="0"/>
              <a:t>User’s Email id(</a:t>
            </a:r>
            <a:r>
              <a:rPr lang="en-IN" dirty="0" err="1"/>
              <a:t>umail</a:t>
            </a:r>
            <a:r>
              <a:rPr lang="en-IN" dirty="0"/>
              <a:t> with datatype varchar)</a:t>
            </a:r>
          </a:p>
          <a:p>
            <a:pPr lvl="2"/>
            <a:r>
              <a:rPr lang="en-IN" dirty="0"/>
              <a:t>User’s Department(</a:t>
            </a:r>
            <a:r>
              <a:rPr lang="en-IN" dirty="0" err="1"/>
              <a:t>udept</a:t>
            </a:r>
            <a:r>
              <a:rPr lang="en-IN" dirty="0"/>
              <a:t> with datatype text)</a:t>
            </a:r>
          </a:p>
          <a:p>
            <a:pPr lvl="2"/>
            <a:r>
              <a:rPr lang="en-IN" dirty="0"/>
              <a:t>User’s password(</a:t>
            </a:r>
            <a:r>
              <a:rPr lang="en-IN" dirty="0" err="1"/>
              <a:t>upass</a:t>
            </a:r>
            <a:r>
              <a:rPr lang="en-IN" dirty="0"/>
              <a:t> with datatype varchar)</a:t>
            </a:r>
          </a:p>
          <a:p>
            <a:pPr lvl="2"/>
            <a:r>
              <a:rPr lang="en-IN" dirty="0"/>
              <a:t>User creation time(</a:t>
            </a:r>
            <a:r>
              <a:rPr lang="en-IN" dirty="0" err="1"/>
              <a:t>created_at</a:t>
            </a:r>
            <a:r>
              <a:rPr lang="en-IN" dirty="0"/>
              <a:t> with datatype timestamp)</a:t>
            </a:r>
          </a:p>
          <a:p>
            <a:pPr lvl="2"/>
            <a:r>
              <a:rPr lang="en-IN" dirty="0" err="1"/>
              <a:t>Userlevel</a:t>
            </a:r>
            <a:r>
              <a:rPr lang="en-IN" dirty="0"/>
              <a:t>(</a:t>
            </a:r>
            <a:r>
              <a:rPr lang="en-IN" dirty="0" err="1"/>
              <a:t>userlevel</a:t>
            </a:r>
            <a:r>
              <a:rPr lang="en-IN" dirty="0"/>
              <a:t> with datatype int)</a:t>
            </a:r>
          </a:p>
          <a:p>
            <a:pPr lvl="2"/>
            <a:r>
              <a:rPr lang="en-IN" dirty="0"/>
              <a:t>User’s biography(bio with datatype bio)</a:t>
            </a:r>
          </a:p>
          <a:p>
            <a:pPr lvl="2"/>
            <a:endParaRPr lang="en-IN" dirty="0"/>
          </a:p>
          <a:p>
            <a:pPr lvl="2"/>
            <a:endParaRPr lang="en-IN" dirty="0"/>
          </a:p>
          <a:p>
            <a:endParaRPr lang="en-IN" dirty="0"/>
          </a:p>
          <a:p>
            <a:endParaRPr lang="en-IN" dirty="0"/>
          </a:p>
        </p:txBody>
      </p:sp>
      <p:sp>
        <p:nvSpPr>
          <p:cNvPr id="4" name="Slide Number Placeholder 3">
            <a:extLst>
              <a:ext uri="{FF2B5EF4-FFF2-40B4-BE49-F238E27FC236}">
                <a16:creationId xmlns:a16="http://schemas.microsoft.com/office/drawing/2014/main" id="{A2950DBA-2DDB-9757-15DA-008EAB05C2A9}"/>
              </a:ext>
            </a:extLst>
          </p:cNvPr>
          <p:cNvSpPr>
            <a:spLocks noGrp="1"/>
          </p:cNvSpPr>
          <p:nvPr>
            <p:ph type="sldNum" sz="quarter" idx="12"/>
          </p:nvPr>
        </p:nvSpPr>
        <p:spPr/>
        <p:txBody>
          <a:bodyPr/>
          <a:lstStyle/>
          <a:p>
            <a:fld id="{8D0AFDD5-844D-364D-8AEC-50CF4D36D55D}" type="slidenum">
              <a:rPr lang="en-US" noProof="0" smtClean="0"/>
              <a:t>7</a:t>
            </a:fld>
            <a:endParaRPr lang="en-US" noProof="0"/>
          </a:p>
        </p:txBody>
      </p:sp>
      <p:sp>
        <p:nvSpPr>
          <p:cNvPr id="5" name="Footer Placeholder 4">
            <a:extLst>
              <a:ext uri="{FF2B5EF4-FFF2-40B4-BE49-F238E27FC236}">
                <a16:creationId xmlns:a16="http://schemas.microsoft.com/office/drawing/2014/main" id="{87A00884-895F-C132-D188-A767B6F85824}"/>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15AD789D-5D4F-490C-BB5B-4B545E270D1A}"/>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500502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767B0-3051-F794-11E9-D0C7BEA715F9}"/>
              </a:ext>
            </a:extLst>
          </p:cNvPr>
          <p:cNvSpPr>
            <a:spLocks noGrp="1"/>
          </p:cNvSpPr>
          <p:nvPr>
            <p:ph type="title"/>
          </p:nvPr>
        </p:nvSpPr>
        <p:spPr/>
        <p:txBody>
          <a:bodyPr/>
          <a:lstStyle/>
          <a:p>
            <a:r>
              <a:rPr lang="en-IN" dirty="0"/>
              <a:t>User table (</a:t>
            </a:r>
            <a:r>
              <a:rPr lang="en-IN" dirty="0" err="1"/>
              <a:t>contd</a:t>
            </a:r>
            <a:r>
              <a:rPr lang="en-IN" dirty="0"/>
              <a:t>…)</a:t>
            </a:r>
          </a:p>
        </p:txBody>
      </p:sp>
      <p:sp>
        <p:nvSpPr>
          <p:cNvPr id="3" name="Content Placeholder 2">
            <a:extLst>
              <a:ext uri="{FF2B5EF4-FFF2-40B4-BE49-F238E27FC236}">
                <a16:creationId xmlns:a16="http://schemas.microsoft.com/office/drawing/2014/main" id="{03D95099-AC05-7146-B5C2-9B7FB535784A}"/>
              </a:ext>
            </a:extLst>
          </p:cNvPr>
          <p:cNvSpPr>
            <a:spLocks noGrp="1"/>
          </p:cNvSpPr>
          <p:nvPr>
            <p:ph idx="1"/>
          </p:nvPr>
        </p:nvSpPr>
        <p:spPr/>
        <p:txBody>
          <a:bodyPr/>
          <a:lstStyle/>
          <a:p>
            <a:r>
              <a:rPr lang="en-IN" dirty="0"/>
              <a:t>Special features of this table</a:t>
            </a:r>
          </a:p>
          <a:p>
            <a:pPr lvl="2"/>
            <a:r>
              <a:rPr lang="en-IN" dirty="0" err="1"/>
              <a:t>Upass’s</a:t>
            </a:r>
            <a:r>
              <a:rPr lang="en-IN" dirty="0"/>
              <a:t> value is inserted after the password is encrypted using the popular encryption algorithm</a:t>
            </a:r>
            <a:r>
              <a:rPr lang="en-IN" b="1" dirty="0"/>
              <a:t> sha1</a:t>
            </a:r>
            <a:r>
              <a:rPr lang="en-IN" dirty="0"/>
              <a:t>. This is to make sure that no hacker who gets access to our database ,to never get hold of users’ passwords.</a:t>
            </a:r>
          </a:p>
          <a:p>
            <a:pPr lvl="2"/>
            <a:r>
              <a:rPr lang="en-IN" dirty="0" err="1"/>
              <a:t>Created_at</a:t>
            </a:r>
            <a:r>
              <a:rPr lang="en-IN" dirty="0"/>
              <a:t> is never required to be updated manually as the default value is set as </a:t>
            </a:r>
            <a:r>
              <a:rPr lang="en-IN" dirty="0" err="1"/>
              <a:t>current_timestamp</a:t>
            </a:r>
            <a:r>
              <a:rPr lang="en-IN" dirty="0"/>
              <a:t>() function.</a:t>
            </a:r>
          </a:p>
          <a:p>
            <a:pPr lvl="2"/>
            <a:r>
              <a:rPr lang="en-IN" dirty="0" err="1"/>
              <a:t>Userlevel</a:t>
            </a:r>
            <a:r>
              <a:rPr lang="en-IN" dirty="0"/>
              <a:t> is to distinguish between normal user and admins. Admins get a </a:t>
            </a:r>
            <a:r>
              <a:rPr lang="en-IN" dirty="0" err="1"/>
              <a:t>userlevel</a:t>
            </a:r>
            <a:r>
              <a:rPr lang="en-IN" dirty="0"/>
              <a:t> of 1 while normal users get 0. Normal users can be upgraded to admins only by us.</a:t>
            </a:r>
          </a:p>
          <a:p>
            <a:pPr marL="914400" lvl="2" indent="0">
              <a:buNone/>
            </a:pPr>
            <a:endParaRPr lang="en-IN" dirty="0"/>
          </a:p>
        </p:txBody>
      </p:sp>
      <p:sp>
        <p:nvSpPr>
          <p:cNvPr id="4" name="Slide Number Placeholder 3">
            <a:extLst>
              <a:ext uri="{FF2B5EF4-FFF2-40B4-BE49-F238E27FC236}">
                <a16:creationId xmlns:a16="http://schemas.microsoft.com/office/drawing/2014/main" id="{2F0A699D-19EE-2560-D8AD-F79054D90DD6}"/>
              </a:ext>
            </a:extLst>
          </p:cNvPr>
          <p:cNvSpPr>
            <a:spLocks noGrp="1"/>
          </p:cNvSpPr>
          <p:nvPr>
            <p:ph type="sldNum" sz="quarter" idx="12"/>
          </p:nvPr>
        </p:nvSpPr>
        <p:spPr/>
        <p:txBody>
          <a:bodyPr/>
          <a:lstStyle/>
          <a:p>
            <a:fld id="{8D0AFDD5-844D-364D-8AEC-50CF4D36D55D}" type="slidenum">
              <a:rPr lang="en-US" noProof="0" smtClean="0"/>
              <a:t>8</a:t>
            </a:fld>
            <a:endParaRPr lang="en-US" noProof="0"/>
          </a:p>
        </p:txBody>
      </p:sp>
      <p:sp>
        <p:nvSpPr>
          <p:cNvPr id="5" name="Footer Placeholder 4">
            <a:extLst>
              <a:ext uri="{FF2B5EF4-FFF2-40B4-BE49-F238E27FC236}">
                <a16:creationId xmlns:a16="http://schemas.microsoft.com/office/drawing/2014/main" id="{6EF52622-F14B-5FEA-0210-39065F21D70A}"/>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0042009D-10C4-3EE5-AC37-06777A7C818A}"/>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2598627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D7AEA-B9C4-9C0F-655E-EFBBF3DE0B64}"/>
              </a:ext>
            </a:extLst>
          </p:cNvPr>
          <p:cNvSpPr>
            <a:spLocks noGrp="1"/>
          </p:cNvSpPr>
          <p:nvPr>
            <p:ph type="title"/>
          </p:nvPr>
        </p:nvSpPr>
        <p:spPr/>
        <p:txBody>
          <a:bodyPr/>
          <a:lstStyle/>
          <a:p>
            <a:r>
              <a:rPr lang="en-IN" dirty="0" err="1"/>
              <a:t>otp_login</a:t>
            </a:r>
            <a:r>
              <a:rPr lang="en-IN" dirty="0"/>
              <a:t> table</a:t>
            </a:r>
          </a:p>
        </p:txBody>
      </p:sp>
      <p:sp>
        <p:nvSpPr>
          <p:cNvPr id="3" name="Content Placeholder 2">
            <a:extLst>
              <a:ext uri="{FF2B5EF4-FFF2-40B4-BE49-F238E27FC236}">
                <a16:creationId xmlns:a16="http://schemas.microsoft.com/office/drawing/2014/main" id="{EA0B2C27-5B61-A118-531B-3D0D707C8B1A}"/>
              </a:ext>
            </a:extLst>
          </p:cNvPr>
          <p:cNvSpPr>
            <a:spLocks noGrp="1"/>
          </p:cNvSpPr>
          <p:nvPr>
            <p:ph idx="1"/>
          </p:nvPr>
        </p:nvSpPr>
        <p:spPr/>
        <p:txBody>
          <a:bodyPr/>
          <a:lstStyle/>
          <a:p>
            <a:r>
              <a:rPr lang="en-IN" dirty="0"/>
              <a:t>Every user has to enter a randomly generated 6 digit </a:t>
            </a:r>
            <a:r>
              <a:rPr lang="en-IN" dirty="0" err="1"/>
              <a:t>otp</a:t>
            </a:r>
            <a:r>
              <a:rPr lang="en-IN" dirty="0"/>
              <a:t>(one time password) to login to our forum.</a:t>
            </a:r>
          </a:p>
          <a:p>
            <a:r>
              <a:rPr lang="en-IN" dirty="0"/>
              <a:t>This </a:t>
            </a:r>
            <a:r>
              <a:rPr lang="en-IN" dirty="0" err="1"/>
              <a:t>otp</a:t>
            </a:r>
            <a:r>
              <a:rPr lang="en-IN" dirty="0"/>
              <a:t> is stored in this table. It has a ‘</a:t>
            </a:r>
            <a:r>
              <a:rPr lang="en-IN" dirty="0" err="1"/>
              <a:t>created_at</a:t>
            </a:r>
            <a:r>
              <a:rPr lang="en-IN" dirty="0"/>
              <a:t>’ column whose default value is </a:t>
            </a:r>
            <a:r>
              <a:rPr lang="en-IN" dirty="0" err="1"/>
              <a:t>current_timestamp</a:t>
            </a:r>
            <a:r>
              <a:rPr lang="en-IN" dirty="0"/>
              <a:t>(). This is to set expiration feature to this </a:t>
            </a:r>
            <a:r>
              <a:rPr lang="en-IN" dirty="0" err="1"/>
              <a:t>otp</a:t>
            </a:r>
            <a:r>
              <a:rPr lang="en-IN" dirty="0"/>
              <a:t> step. An </a:t>
            </a:r>
            <a:r>
              <a:rPr lang="en-IN" dirty="0" err="1"/>
              <a:t>otp</a:t>
            </a:r>
            <a:r>
              <a:rPr lang="en-IN" dirty="0"/>
              <a:t> has a validity of 15 minutes. This is achieved through ‘</a:t>
            </a:r>
            <a:r>
              <a:rPr lang="en-IN" dirty="0" err="1"/>
              <a:t>date_add</a:t>
            </a:r>
            <a:r>
              <a:rPr lang="en-IN" dirty="0"/>
              <a:t>()’ function.</a:t>
            </a:r>
          </a:p>
        </p:txBody>
      </p:sp>
      <p:sp>
        <p:nvSpPr>
          <p:cNvPr id="4" name="Slide Number Placeholder 3">
            <a:extLst>
              <a:ext uri="{FF2B5EF4-FFF2-40B4-BE49-F238E27FC236}">
                <a16:creationId xmlns:a16="http://schemas.microsoft.com/office/drawing/2014/main" id="{2E0A7E08-5B70-05AF-876D-66F805A8C06D}"/>
              </a:ext>
            </a:extLst>
          </p:cNvPr>
          <p:cNvSpPr>
            <a:spLocks noGrp="1"/>
          </p:cNvSpPr>
          <p:nvPr>
            <p:ph type="sldNum" sz="quarter" idx="12"/>
          </p:nvPr>
        </p:nvSpPr>
        <p:spPr/>
        <p:txBody>
          <a:bodyPr/>
          <a:lstStyle/>
          <a:p>
            <a:fld id="{8D0AFDD5-844D-364D-8AEC-50CF4D36D55D}" type="slidenum">
              <a:rPr lang="en-US" noProof="0" smtClean="0"/>
              <a:t>9</a:t>
            </a:fld>
            <a:endParaRPr lang="en-US" noProof="0"/>
          </a:p>
        </p:txBody>
      </p:sp>
      <p:sp>
        <p:nvSpPr>
          <p:cNvPr id="5" name="Footer Placeholder 4">
            <a:extLst>
              <a:ext uri="{FF2B5EF4-FFF2-40B4-BE49-F238E27FC236}">
                <a16:creationId xmlns:a16="http://schemas.microsoft.com/office/drawing/2014/main" id="{6771680E-F37C-ABC8-601E-E4C3563CA368}"/>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2856D1E5-A56C-2371-DD49-0091F276A049}"/>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275105164"/>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{95BE553A-4E6B-4644-8FE4-FD3196DA3DA4}tf11429527_win32</Template>
  <TotalTime>1367</TotalTime>
  <Words>2704</Words>
  <Application>Microsoft Office PowerPoint</Application>
  <PresentationFormat>Widescreen</PresentationFormat>
  <Paragraphs>302</Paragraphs>
  <Slides>37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vt:lpstr>
      <vt:lpstr>Calibri</vt:lpstr>
      <vt:lpstr>Century Gothic</vt:lpstr>
      <vt:lpstr>Courier New</vt:lpstr>
      <vt:lpstr>Karla</vt:lpstr>
      <vt:lpstr>Univers Condensed Light</vt:lpstr>
      <vt:lpstr>Office Theme</vt:lpstr>
      <vt:lpstr>MIT FORUM </vt:lpstr>
      <vt:lpstr>PowerPoint Presentation</vt:lpstr>
      <vt:lpstr>Chapters</vt:lpstr>
      <vt:lpstr>Chapter 1</vt:lpstr>
      <vt:lpstr>Database diagram</vt:lpstr>
      <vt:lpstr>Description</vt:lpstr>
      <vt:lpstr>User Table</vt:lpstr>
      <vt:lpstr>User table (contd…)</vt:lpstr>
      <vt:lpstr>otp_login table</vt:lpstr>
      <vt:lpstr>Category table</vt:lpstr>
      <vt:lpstr>Post table</vt:lpstr>
      <vt:lpstr>Post table</vt:lpstr>
      <vt:lpstr>Reply table</vt:lpstr>
      <vt:lpstr>Foreign keys</vt:lpstr>
      <vt:lpstr>Foreign keys(contd..)</vt:lpstr>
      <vt:lpstr>Chapter 2</vt:lpstr>
      <vt:lpstr>User registration</vt:lpstr>
      <vt:lpstr>User Registration</vt:lpstr>
      <vt:lpstr>Login</vt:lpstr>
      <vt:lpstr>OTP Validation</vt:lpstr>
      <vt:lpstr>Chapter 3</vt:lpstr>
      <vt:lpstr>Categories,posts and replies</vt:lpstr>
      <vt:lpstr>Categories</vt:lpstr>
      <vt:lpstr>Categories</vt:lpstr>
      <vt:lpstr>Posts</vt:lpstr>
      <vt:lpstr>Posts</vt:lpstr>
      <vt:lpstr>Posts</vt:lpstr>
      <vt:lpstr>Replies</vt:lpstr>
      <vt:lpstr>Chapter 4</vt:lpstr>
      <vt:lpstr>User page</vt:lpstr>
      <vt:lpstr>User page</vt:lpstr>
      <vt:lpstr>Chapter 5</vt:lpstr>
      <vt:lpstr>Creating categories</vt:lpstr>
      <vt:lpstr>Creating categories</vt:lpstr>
      <vt:lpstr>Creating posts</vt:lpstr>
      <vt:lpstr>Room for improvement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MIT FORUM</dc:title>
  <dc:creator>Naren Karthikeyan</dc:creator>
  <cp:lastModifiedBy>Naren Karthikeyan</cp:lastModifiedBy>
  <cp:revision>2</cp:revision>
  <dcterms:created xsi:type="dcterms:W3CDTF">2023-07-28T12:08:28Z</dcterms:created>
  <dcterms:modified xsi:type="dcterms:W3CDTF">2023-08-20T13:16:25Z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